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0" r:id="rId4"/>
    <p:sldId id="257" r:id="rId5"/>
    <p:sldId id="258" r:id="rId6"/>
    <p:sldId id="262" r:id="rId7"/>
    <p:sldId id="263" r:id="rId8"/>
    <p:sldId id="259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ummbass.ucoz.ru/publ/cor/lekcija_1/1-1-0-1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5%20&#1082;&#1083;&#1072;&#1089;&#1089;/&#1048;&#1075;&#1088;&#1086;&#1090;&#1077;&#1082;&#1072;%20&#1083;&#1080;&#1090;&#1086;&#1089;&#1092;&#1077;&#1088;&#1072;" TargetMode="External"/><Relationship Id="rId13" Type="http://schemas.openxmlformats.org/officeDocument/2006/relationships/hyperlink" Target="7%20&#1082;&#1083;&#1072;&#1089;&#1089;/&#1088;&#1072;&#1089;&#1087;&#1088;&#1077;&#1076;&#1077;&#1083;&#1077;&#1085;&#1080;&#1077;%20&#1090;&#1077;&#1087;&#1083;&#1072;%20&#1080;%20&#1074;&#1083;&#1072;&#1075;&#1080;%20&#1079;&#1077;&#1084;&#1083;&#1103;.pps" TargetMode="External"/><Relationship Id="rId3" Type="http://schemas.openxmlformats.org/officeDocument/2006/relationships/hyperlink" Target="../&#1084;&#1086;&#1076;&#1077;&#1083;&#1080;,%20&#1082;&#1072;&#1088;&#1090;&#1099;/&#1086;&#1082;&#1077;&#1072;&#1085;.exe" TargetMode="External"/><Relationship Id="rId7" Type="http://schemas.openxmlformats.org/officeDocument/2006/relationships/hyperlink" Target="8-9%20&#1082;&#1083;&#1072;&#1089;&#1089;/chasti-reki.pptx" TargetMode="External"/><Relationship Id="rId12" Type="http://schemas.openxmlformats.org/officeDocument/2006/relationships/hyperlink" Target="../../&#1075;&#1077;&#1086;&#1075;&#1088;&#1072;&#1092;&#1080;&#1103;/&#1088;&#1072;&#1079;&#1085;&#1086;&#1077;/&#1089;&#1072;&#1081;&#1090;%20&#1072;&#1092;&#1088;&#1080;&#1082;&#1072;" TargetMode="External"/><Relationship Id="rId17" Type="http://schemas.openxmlformats.org/officeDocument/2006/relationships/image" Target="../media/image5.wmf"/><Relationship Id="rId2" Type="http://schemas.openxmlformats.org/officeDocument/2006/relationships/hyperlink" Target="../&#1089;&#1086;&#1083;&#1085;.%20&#1080;&#1085;&#1090;&#1077;&#1088;.exe" TargetMode="External"/><Relationship Id="rId16" Type="http://schemas.openxmlformats.org/officeDocument/2006/relationships/hyperlink" Target="../&#1086;&#1084;&#1089;%20-&#1084;&#1086;&#1076;&#1091;&#1083;&#1080;/&#1082;&#1086;&#1085;&#1090;&#1088;&#1086;&#1083;&#1100;%20&#1079;&#1077;&#1084;&#1083;&#1103;-&#1087;&#1083;&#1072;&#1085;&#1077;&#1090;&#1072;%20&#1089;&#1086;&#1083;&#1085;&#1077;&#1095;&#1085;&#1086;&#1081;%20.om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10-11%20&#1082;&#1083;&#1072;&#1089;&#1089;/&#1053;&#1072;&#1089;&#1077;&#1083;&#1077;&#1085;&#1080;&#1077;%20&#1084;&#1080;&#1088;&#1072;.ppt" TargetMode="External"/><Relationship Id="rId11" Type="http://schemas.openxmlformats.org/officeDocument/2006/relationships/hyperlink" Target="../svf-&#1092;&#1072;&#1081;&#1083;&#1099;/&#1058;&#1069;&#1050;%20&#1056;&#1086;&#1089;&#1089;&#1080;&#1080;%209.zip" TargetMode="External"/><Relationship Id="rId5" Type="http://schemas.openxmlformats.org/officeDocument/2006/relationships/hyperlink" Target="8-9%20&#1082;&#1083;&#1072;&#1089;&#1089;/&#1040;&#1088;&#1077;&#1092;&#1100;&#1077;&#1074;%20&#1082;%20&#1089;&#1090;&#1077;&#1087;&#1100;%20&#1080;%20&#1083;&#1077;&#1089;&#1086;&#1089;&#1090;&#1077;&#1087;&#1100;.pptx" TargetMode="External"/><Relationship Id="rId15" Type="http://schemas.openxmlformats.org/officeDocument/2006/relationships/hyperlink" Target="../&#1086;&#1084;&#1089;%20-&#1084;&#1086;&#1076;&#1091;&#1083;&#1080;/&#1079;&#1077;&#1084;&#1083;&#1103;%20&#1087;&#1083;&#1072;&#1085;&#1077;&#1090;&#1072;%20&#1089;&#1086;&#1083;&#1085;%20&#1087;&#1088;&#1072;&#1082;&#1090;&#1080;&#1082;&#1072;_baz.oms" TargetMode="External"/><Relationship Id="rId10" Type="http://schemas.openxmlformats.org/officeDocument/2006/relationships/hyperlink" Target="../&#1092;&#1083;&#1080;&#1087;&#1095;&#1072;&#1088;&#1090;&#1099;/&#1092;&#1083;&#1080;&#1087;&#1095;&#1072;&#1088;&#1090;&#1099;%20&#1074;&#1086;&#1076;&#1072;%20&#1075;&#1077;&#1086;/&#1074;&#1086;&#1076;&#1072;%203%20&#1092;&#1083;/&#1056;&#1077;&#1082;&#1080;.flipchart" TargetMode="External"/><Relationship Id="rId4" Type="http://schemas.openxmlformats.org/officeDocument/2006/relationships/hyperlink" Target="../&#1074;&#1080;&#1076;&#1077;&#1086;/&#1048;&#1079;&#1074;&#1077;&#1088;&#1078;&#1077;&#1085;&#1080;&#1077;%20&#1074;&#1091;&#1083;&#1082;&#1072;&#1085;&#1072;.flv.mp4" TargetMode="External"/><Relationship Id="rId9" Type="http://schemas.openxmlformats.org/officeDocument/2006/relationships/hyperlink" Target="../&#1082;&#1086;&#1089;&#1084;&#1080;&#1095;&#1077;&#1089;&#1082;&#1080;&#1077;%20&#1089;&#1085;&#1080;&#1084;&#1082;&#1080;/&#1089;-&#1087;&#1077;&#1090;&#1077;&#1088;&#1073;&#1091;&#1088;&#1075;.zip" TargetMode="External"/><Relationship Id="rId14" Type="http://schemas.openxmlformats.org/officeDocument/2006/relationships/hyperlink" Target="../&#1086;&#1084;&#1089;%20-&#1084;&#1086;&#1076;&#1091;&#1083;&#1080;/&#1076;&#1074;&#1080;&#1078;&#1077;&#1085;&#1080;&#1077;%20&#1047;&#1077;&#1084;&#1083;&#1080;baz.om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&#1087;&#1088;&#1072;&#1082;&#1090;&#1080;&#1095;&#1077;&#1089;&#1082;&#1080;&#1077;%205,6%20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439248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цифровых электронных образовательных ресурсов на уроках географии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009240" y="2860165"/>
            <a:ext cx="6511131" cy="32925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Из опыта работы учителя географии</a:t>
            </a:r>
          </a:p>
          <a:p>
            <a:pPr algn="ctr"/>
            <a:r>
              <a:rPr lang="ru-RU" sz="2000" dirty="0" smtClean="0"/>
              <a:t> МОУ </a:t>
            </a:r>
            <a:r>
              <a:rPr lang="ru-RU" sz="2000" dirty="0" err="1" smtClean="0"/>
              <a:t>Середской</a:t>
            </a:r>
            <a:r>
              <a:rPr lang="ru-RU" sz="2000" dirty="0" smtClean="0"/>
              <a:t> СОШ </a:t>
            </a:r>
          </a:p>
          <a:p>
            <a:pPr algn="ctr"/>
            <a:r>
              <a:rPr lang="ru-RU" sz="2000" dirty="0" smtClean="0"/>
              <a:t>Виноградовой В.Н. 2015г.</a:t>
            </a:r>
            <a:endParaRPr lang="ru-RU" sz="2000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2587970" cy="264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827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1.http</a:t>
            </a:r>
            <a:r>
              <a:rPr lang="ru-RU" dirty="0">
                <a:hlinkClick r:id="rId2"/>
              </a:rPr>
              <a:t>://</a:t>
            </a:r>
            <a:r>
              <a:rPr lang="ru-RU" dirty="0" smtClean="0">
                <a:hlinkClick r:id="rId2"/>
              </a:rPr>
              <a:t>school-collection.edu.ru</a:t>
            </a:r>
            <a:r>
              <a:rPr lang="ru-RU" dirty="0" smtClean="0"/>
              <a:t>  - </a:t>
            </a:r>
            <a:r>
              <a:rPr lang="ru-RU" dirty="0"/>
              <a:t>единая коллекция </a:t>
            </a:r>
            <a:r>
              <a:rPr lang="ru-RU" dirty="0" err="1" smtClean="0"/>
              <a:t>цэор</a:t>
            </a:r>
            <a:endParaRPr lang="ru-RU" dirty="0" smtClean="0"/>
          </a:p>
          <a:p>
            <a:r>
              <a:rPr lang="ru-RU" dirty="0"/>
              <a:t>2. http://fcior.edu.ru/ </a:t>
            </a:r>
            <a:r>
              <a:rPr lang="ru-RU" dirty="0" smtClean="0"/>
              <a:t> единая </a:t>
            </a:r>
            <a:r>
              <a:rPr lang="ru-RU" dirty="0"/>
              <a:t>коллекция (портал федерального центра информационно-образовательных </a:t>
            </a:r>
            <a:r>
              <a:rPr lang="ru-RU" dirty="0" smtClean="0"/>
              <a:t>ресурсов) </a:t>
            </a:r>
          </a:p>
          <a:p>
            <a:r>
              <a:rPr lang="ru-RU" dirty="0" smtClean="0"/>
              <a:t>3.</a:t>
            </a:r>
            <a:r>
              <a:rPr lang="en-US" dirty="0"/>
              <a:t> http://fcior.edu.ru/card/11934/kontrol-zemlya-planeta-solnechnoy-sistemy-uproshchennyy- variant.html </a:t>
            </a:r>
            <a:r>
              <a:rPr lang="ru-RU" dirty="0" smtClean="0"/>
              <a:t> </a:t>
            </a:r>
          </a:p>
          <a:p>
            <a:r>
              <a:rPr lang="ru-RU" dirty="0" smtClean="0"/>
              <a:t>4.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fcior.edu.ru/card/22741/zemlya-planeta-solnechnoy-sistemy-prakticheskie-zadaniya.html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5.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dummbass.ucoz.ru/publ/cor/lekcija_1/1-1-0-1</a:t>
            </a:r>
            <a:r>
              <a:rPr lang="ru-RU" dirty="0" smtClean="0"/>
              <a:t> </a:t>
            </a:r>
          </a:p>
          <a:p>
            <a:r>
              <a:rPr lang="ru-RU" dirty="0" smtClean="0"/>
              <a:t>6.</a:t>
            </a:r>
            <a:r>
              <a:rPr lang="en-US" dirty="0"/>
              <a:t> http://nfpk.kspu.ru/protected3/E11/lekciya.htm/lekciya.htm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72535"/>
            <a:ext cx="5477232" cy="54864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Понятие  </a:t>
            </a:r>
            <a:r>
              <a:rPr lang="ru-RU" sz="4000" dirty="0" err="1" smtClean="0">
                <a:solidFill>
                  <a:srgbClr val="0070C0"/>
                </a:solidFill>
              </a:rPr>
              <a:t>цэор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37686"/>
            <a:ext cx="7520940" cy="492761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Цифровые электронные образовательные ресурсы  (ЦЭОР, ЭОР) </a:t>
            </a:r>
            <a:r>
              <a:rPr lang="ru-RU" dirty="0" smtClean="0"/>
              <a:t>– </a:t>
            </a:r>
          </a:p>
          <a:p>
            <a:r>
              <a:rPr lang="ru-RU" sz="1800" i="1" dirty="0" smtClean="0"/>
              <a:t>- учебные </a:t>
            </a:r>
            <a:r>
              <a:rPr lang="ru-RU" sz="1800" i="1" dirty="0"/>
              <a:t>материалы, для воспроизведения которых используются электронные устройства</a:t>
            </a:r>
            <a:r>
              <a:rPr lang="ru-RU" sz="1800" i="1" dirty="0" smtClean="0"/>
              <a:t>.</a:t>
            </a:r>
          </a:p>
          <a:p>
            <a:pPr>
              <a:buFontTx/>
              <a:buChar char="-"/>
            </a:pPr>
            <a:r>
              <a:rPr lang="ru-RU" sz="1800" i="1" dirty="0" smtClean="0"/>
              <a:t>совокупность </a:t>
            </a:r>
            <a:r>
              <a:rPr lang="ru-RU" sz="1800" i="1" dirty="0"/>
              <a:t>данных в цифровом виде, применимая для использования в учебном процессе</a:t>
            </a:r>
            <a:r>
              <a:rPr lang="ru-RU" sz="1800" i="1" dirty="0" smtClean="0"/>
              <a:t>.</a:t>
            </a:r>
          </a:p>
          <a:p>
            <a:pPr marL="0" indent="0"/>
            <a:r>
              <a:rPr lang="ru-RU" sz="1800" dirty="0" smtClean="0"/>
              <a:t>  </a:t>
            </a:r>
            <a:r>
              <a:rPr lang="ru-RU" sz="1800" b="0" dirty="0" smtClean="0"/>
              <a:t>Английское </a:t>
            </a:r>
            <a:r>
              <a:rPr lang="ru-RU" sz="1800" b="0" dirty="0"/>
              <a:t>слово </a:t>
            </a:r>
            <a:r>
              <a:rPr lang="ru-RU" sz="1800" b="0" dirty="0" err="1"/>
              <a:t>multimedia</a:t>
            </a:r>
            <a:r>
              <a:rPr lang="ru-RU" sz="1800" b="0" dirty="0"/>
              <a:t> в переводе означает «много </a:t>
            </a:r>
            <a:r>
              <a:rPr lang="ru-RU" sz="1800" b="0" dirty="0" smtClean="0"/>
              <a:t>способов</a:t>
            </a:r>
            <a:r>
              <a:rPr lang="ru-RU" sz="1800" b="0" dirty="0"/>
              <a:t>». В нашем случае это представление учебных объектов </a:t>
            </a:r>
            <a:r>
              <a:rPr lang="ru-RU" sz="1800" b="0" dirty="0" smtClean="0"/>
              <a:t>множеством </a:t>
            </a:r>
            <a:r>
              <a:rPr lang="ru-RU" sz="1800" b="0" dirty="0"/>
              <a:t>различных способов, т.е. с помощью графики, фото, видео, анимации и звука. Иными словами, используется всё, что </a:t>
            </a:r>
            <a:r>
              <a:rPr lang="ru-RU" sz="1800" b="0" dirty="0" smtClean="0"/>
              <a:t>человек </a:t>
            </a:r>
            <a:r>
              <a:rPr lang="ru-RU" sz="1800" b="0" dirty="0"/>
              <a:t>способен воспринимать с помощью зрения и слуха.</a:t>
            </a:r>
            <a:endParaRPr lang="ru-RU" sz="1800" b="0" dirty="0" smtClean="0"/>
          </a:p>
          <a:p>
            <a:r>
              <a:rPr lang="ru-RU" sz="1800" b="0" dirty="0"/>
              <a:t>В условиях комплексной информатизации образования важно не только техническое оснащение средствами информационно-коммуникационных технологий (ИКТ), но и наличие полноценных цифровых образовательных ресурсов </a:t>
            </a:r>
            <a:r>
              <a:rPr lang="ru-RU" sz="1800" b="0" dirty="0" smtClean="0"/>
              <a:t>(ЭОР): электронные </a:t>
            </a:r>
            <a:r>
              <a:rPr lang="ru-RU" sz="1800" b="0" dirty="0"/>
              <a:t>учебные пособия, средства компьютерного моделирования, Интернет-сайты, тренажеры, обучающие программы и другие образовательные </a:t>
            </a:r>
            <a:r>
              <a:rPr lang="ru-RU" sz="1800" b="0" dirty="0" smtClean="0"/>
              <a:t>ресурсы.</a:t>
            </a:r>
            <a:endParaRPr lang="ru-RU" sz="1800" b="0" dirty="0"/>
          </a:p>
          <a:p>
            <a:endParaRPr lang="ru-RU" dirty="0"/>
          </a:p>
        </p:txBody>
      </p:sp>
      <p:pic>
        <p:nvPicPr>
          <p:cNvPr id="2052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26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Актуальность темы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/>
          </a:bodyPr>
          <a:lstStyle/>
          <a:p>
            <a:r>
              <a:rPr lang="ru-RU" b="0" dirty="0"/>
              <a:t>Трудно создавать образ той или иной страны, </a:t>
            </a:r>
            <a:r>
              <a:rPr lang="ru-RU" b="0" dirty="0" smtClean="0"/>
              <a:t>территории </a:t>
            </a:r>
            <a:r>
              <a:rPr lang="ru-RU" b="0" dirty="0"/>
              <a:t>используя лишь текст учебника с небольшим количеством иллюстраций и карт. География должна быть «живой». </a:t>
            </a:r>
            <a:r>
              <a:rPr lang="ru-RU" b="0" dirty="0" smtClean="0"/>
              <a:t>География должна  учить </a:t>
            </a:r>
            <a:r>
              <a:rPr lang="ru-RU" b="0" dirty="0"/>
              <a:t>образному мышлению, формированию «географической картины мира».</a:t>
            </a:r>
          </a:p>
          <a:p>
            <a:r>
              <a:rPr lang="ru-RU" b="0" dirty="0"/>
              <a:t>Психологи говорят, что «люди запоминают 10% того, что они читают, 20% того, что они слышат, 30% того, что они видят и 50 % того, что они слышат и видят одновременно». Помочь этому смогут компьютерные технологии.</a:t>
            </a:r>
          </a:p>
          <a:p>
            <a:r>
              <a:rPr lang="ru-RU" b="0" dirty="0"/>
              <a:t>Информационные технологии в образовательном процессе позволяют создать положительную мотивацию и повысить интерес к изучению географии. Применение </a:t>
            </a:r>
            <a:r>
              <a:rPr lang="ru-RU" b="0" dirty="0" smtClean="0"/>
              <a:t>электронных </a:t>
            </a:r>
            <a:r>
              <a:rPr lang="ru-RU" b="0" dirty="0"/>
              <a:t>образовательных ресурсов на уроках географии не только облегчает усвоение нового материала , но и представляет новые возможности для развития творческих способностей </a:t>
            </a:r>
            <a:r>
              <a:rPr lang="ru-RU" b="0" dirty="0" smtClean="0"/>
              <a:t>обучающихся.</a:t>
            </a:r>
          </a:p>
          <a:p>
            <a:r>
              <a:rPr lang="ru-RU" b="0" dirty="0" smtClean="0"/>
              <a:t>Использование </a:t>
            </a:r>
            <a:r>
              <a:rPr lang="ru-RU" b="0" dirty="0"/>
              <a:t>компьютерных технологий создает возможность доступа к современной, свежей информации. </a:t>
            </a:r>
            <a:r>
              <a:rPr lang="ru-RU" b="0" dirty="0" smtClean="0"/>
              <a:t>Сочетание </a:t>
            </a:r>
            <a:r>
              <a:rPr lang="ru-RU" b="0" dirty="0"/>
              <a:t>цвета, мультипликации, музыки, звуковой речи, слайдов, динамических моделей и т. д. </a:t>
            </a:r>
            <a:r>
              <a:rPr lang="ru-RU" b="0" dirty="0" smtClean="0"/>
              <a:t>позволяет </a:t>
            </a:r>
            <a:r>
              <a:rPr lang="ru-RU" b="0" dirty="0"/>
              <a:t>моделировать различные ситуации и расширяет возможности </a:t>
            </a:r>
            <a:r>
              <a:rPr lang="ru-RU" b="0" dirty="0" smtClean="0"/>
              <a:t>представления </a:t>
            </a:r>
            <a:r>
              <a:rPr lang="ru-RU" b="0" dirty="0"/>
              <a:t>учебной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17855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54864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Преимущества использования </a:t>
            </a:r>
            <a:r>
              <a:rPr lang="ru-RU" dirty="0" smtClean="0">
                <a:solidFill>
                  <a:srgbClr val="0070C0"/>
                </a:solidFill>
              </a:rPr>
              <a:t>ЦОР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832648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Для детей:</a:t>
            </a:r>
          </a:p>
          <a:p>
            <a:r>
              <a:rPr lang="ru-RU" sz="1800" b="0" dirty="0" smtClean="0"/>
              <a:t>-повышают мотивацию к учению;</a:t>
            </a:r>
          </a:p>
          <a:p>
            <a:r>
              <a:rPr lang="ru-RU" sz="1800" b="0" dirty="0" smtClean="0"/>
              <a:t>- повышает познавательный интерес обучающихся;</a:t>
            </a:r>
          </a:p>
          <a:p>
            <a:pPr marL="0" indent="0"/>
            <a:r>
              <a:rPr lang="ru-RU" sz="1800" b="0" dirty="0" smtClean="0"/>
              <a:t>-способствует более глубокому усвоению учебного материала;</a:t>
            </a:r>
          </a:p>
          <a:p>
            <a:pPr marL="0" indent="0"/>
            <a:r>
              <a:rPr lang="ru-RU" sz="1800" b="0" dirty="0" smtClean="0"/>
              <a:t>-развивают образное мышление  и творческие способности;</a:t>
            </a:r>
          </a:p>
          <a:p>
            <a:r>
              <a:rPr lang="ru-RU" sz="1800" b="0" dirty="0" smtClean="0"/>
              <a:t>- позволяют самостоятельно осваивать и повторять изученный материал;</a:t>
            </a:r>
          </a:p>
          <a:p>
            <a:pPr marL="0" indent="0"/>
            <a:r>
              <a:rPr lang="ru-RU" sz="1800" b="0" dirty="0" smtClean="0"/>
              <a:t>-увеличивает возможности обучающихся в проектной и презентационной деятельности;</a:t>
            </a:r>
          </a:p>
          <a:p>
            <a:pPr marL="0" indent="0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Для учителя:</a:t>
            </a:r>
          </a:p>
          <a:p>
            <a:pPr marL="0" indent="0"/>
            <a:r>
              <a:rPr lang="ru-RU" sz="1800" b="0" dirty="0"/>
              <a:t>-повышение уровня профессиональной культуры;</a:t>
            </a:r>
          </a:p>
          <a:p>
            <a:pPr marL="0" indent="0"/>
            <a:r>
              <a:rPr lang="ru-RU" sz="1800" b="0" dirty="0" smtClean="0"/>
              <a:t>-снижение </a:t>
            </a:r>
            <a:r>
              <a:rPr lang="ru-RU" sz="1800" b="0" dirty="0"/>
              <a:t>трудоемкости процесса контроля и консультирования;</a:t>
            </a:r>
          </a:p>
          <a:p>
            <a:pPr marL="0" indent="0"/>
            <a:r>
              <a:rPr lang="ru-RU" sz="1800" b="0" dirty="0" smtClean="0"/>
              <a:t>-развитие </a:t>
            </a:r>
            <a:r>
              <a:rPr lang="ru-RU" sz="1800" b="0" dirty="0"/>
              <a:t>плодотворного сотрудничества с учащимися</a:t>
            </a:r>
            <a:r>
              <a:rPr lang="ru-RU" sz="1800" b="0" dirty="0" smtClean="0"/>
              <a:t>;</a:t>
            </a:r>
          </a:p>
          <a:p>
            <a:pPr marL="0" indent="0"/>
            <a:r>
              <a:rPr lang="ru-RU" sz="1800" b="0" dirty="0" smtClean="0"/>
              <a:t>-возможность использования разнообразных форм работы на уроке и внеурочной деятельности;</a:t>
            </a:r>
          </a:p>
          <a:p>
            <a:pPr marL="0" indent="0"/>
            <a:r>
              <a:rPr lang="ru-RU" sz="1800" b="0" dirty="0" smtClean="0"/>
              <a:t>-расширяет возможности  представления учебной информации;</a:t>
            </a:r>
            <a:endParaRPr lang="ru-RU" sz="1800" b="0" dirty="0"/>
          </a:p>
          <a:p>
            <a:pPr marL="0" indent="0"/>
            <a:r>
              <a:rPr lang="ru-RU" sz="1800" b="0" dirty="0" smtClean="0"/>
              <a:t>-возможность </a:t>
            </a:r>
            <a:r>
              <a:rPr lang="ru-RU" sz="1800" b="0" dirty="0"/>
              <a:t>использования чужого опыта и методических разработок;</a:t>
            </a:r>
          </a:p>
          <a:p>
            <a:pPr marL="0" indent="0"/>
            <a:r>
              <a:rPr lang="ru-RU" sz="1800" b="0" dirty="0" smtClean="0"/>
              <a:t>-повышение </a:t>
            </a:r>
            <a:r>
              <a:rPr lang="ru-RU" sz="1800" b="0" dirty="0"/>
              <a:t>уровня функциональной грамотности в сфере ИКТ;</a:t>
            </a:r>
          </a:p>
          <a:p>
            <a:pPr marL="0" indent="0"/>
            <a:r>
              <a:rPr lang="ru-RU" sz="1800" b="0" dirty="0" smtClean="0"/>
              <a:t>-переход </a:t>
            </a:r>
            <a:r>
              <a:rPr lang="ru-RU" sz="1800" b="0" dirty="0"/>
              <a:t>от роли учителя – транслятора знаний к роли учителя– </a:t>
            </a:r>
            <a:r>
              <a:rPr lang="ru-RU" sz="1800" b="0" dirty="0" err="1"/>
              <a:t>тьютора</a:t>
            </a:r>
            <a:r>
              <a:rPr lang="ru-RU" sz="1800" b="0" dirty="0"/>
              <a:t>;</a:t>
            </a:r>
          </a:p>
          <a:p>
            <a:pPr marL="0" indent="0"/>
            <a:r>
              <a:rPr lang="ru-RU" sz="1800" b="0" dirty="0" smtClean="0"/>
              <a:t>-возможность </a:t>
            </a:r>
            <a:r>
              <a:rPr lang="ru-RU" sz="1800" b="0" dirty="0"/>
              <a:t>самореализации и самоутверждения;</a:t>
            </a:r>
          </a:p>
          <a:p>
            <a:pPr marL="0" indent="0"/>
            <a:r>
              <a:rPr lang="ru-RU" sz="1800" b="0" dirty="0" smtClean="0"/>
              <a:t>-возможность </a:t>
            </a:r>
            <a:r>
              <a:rPr lang="ru-RU" sz="1800" b="0" dirty="0"/>
              <a:t>тиражирования собственного педагогического опыта;</a:t>
            </a:r>
          </a:p>
          <a:p>
            <a:pPr marL="0" indent="0"/>
            <a:r>
              <a:rPr lang="ru-RU" sz="1800" b="0" dirty="0" smtClean="0"/>
              <a:t>-повышение </a:t>
            </a:r>
            <a:r>
              <a:rPr lang="ru-RU" sz="1800" b="0" dirty="0"/>
              <a:t>авторитета среди учащихся;</a:t>
            </a:r>
          </a:p>
          <a:p>
            <a:pPr marL="0" indent="0"/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08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Недостатки использования ЭОР: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•</a:t>
            </a:r>
            <a:r>
              <a:rPr lang="ru-RU" sz="1800" b="0" dirty="0"/>
              <a:t>опасность подавления межличностного </a:t>
            </a:r>
            <a:r>
              <a:rPr lang="ru-RU" sz="1800" b="0" dirty="0" smtClean="0"/>
              <a:t>общения;</a:t>
            </a:r>
            <a:endParaRPr lang="ru-RU" sz="1800" b="0" dirty="0"/>
          </a:p>
          <a:p>
            <a:r>
              <a:rPr lang="ru-RU" sz="1800" b="0" dirty="0" smtClean="0"/>
              <a:t>•</a:t>
            </a:r>
            <a:r>
              <a:rPr lang="ru-RU" sz="1800" b="0" dirty="0"/>
              <a:t>опасность снижения роли устной и письменной речи, так как в новых технологиях во многом преобладает звук и изображение;</a:t>
            </a:r>
          </a:p>
          <a:p>
            <a:r>
              <a:rPr lang="ru-RU" sz="1800" b="0" dirty="0"/>
              <a:t>•ослабление способностей к самостоятельному творческому мышлению, так как для компьютерных обучающих программ свойственна так называемая “</a:t>
            </a:r>
            <a:r>
              <a:rPr lang="ru-RU" sz="1800" b="0" dirty="0" err="1"/>
              <a:t>дигитализация</a:t>
            </a:r>
            <a:r>
              <a:rPr lang="ru-RU" sz="1800" b="0" dirty="0"/>
              <a:t>” – приспособление мышления человека к определенным правилам и моделям, ориентация на формальные логические структуры</a:t>
            </a:r>
            <a:r>
              <a:rPr lang="ru-RU" sz="1800" b="0" dirty="0" smtClean="0"/>
              <a:t>, замена </a:t>
            </a:r>
            <a:r>
              <a:rPr lang="ru-RU" sz="1800" b="0" dirty="0"/>
              <a:t>многозначности на формальную однозначность, на реализацию операций, имеющих ясные условия и предполагающих только один вывод;</a:t>
            </a:r>
          </a:p>
          <a:p>
            <a:r>
              <a:rPr lang="ru-RU" sz="1800" b="0" dirty="0"/>
              <a:t>•отсутствие прямого исследования действительности, так как ученик получает знания, опосредованные сознанием разработчиков программ;</a:t>
            </a:r>
          </a:p>
          <a:p>
            <a:r>
              <a:rPr lang="ru-RU" sz="1800" b="0" dirty="0"/>
              <a:t>•пассивность усвоения информации, так как у создателей программ есть стремление сделать свой материал простым и нетрудоемким;</a:t>
            </a:r>
          </a:p>
          <a:p>
            <a:r>
              <a:rPr lang="ru-RU" sz="1800" b="0" dirty="0"/>
              <a:t>•опасность снижения социализации человека, то есть резкое уменьшение времени пребывания среди других людей и общения с ними, посещения общественных и культурных мероприятий, музеев, театров.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3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Типы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Цор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 единой коллекции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528070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b="0" u="sng" dirty="0" smtClean="0"/>
              <a:t>информационные </a:t>
            </a:r>
            <a:r>
              <a:rPr lang="ru-RU" b="0" u="sng" dirty="0"/>
              <a:t>источники простой структуры </a:t>
            </a:r>
            <a:r>
              <a:rPr lang="ru-RU" b="0" dirty="0"/>
              <a:t>(учебный текст, </a:t>
            </a:r>
            <a:r>
              <a:rPr lang="ru-RU" b="0" dirty="0" smtClean="0"/>
              <a:t>тексты-объяснения, графическое изображение, фотоснимки);</a:t>
            </a:r>
          </a:p>
          <a:p>
            <a:pPr marL="0" indent="0"/>
            <a:r>
              <a:rPr lang="ru-RU" b="0" dirty="0"/>
              <a:t>2</a:t>
            </a:r>
            <a:r>
              <a:rPr lang="ru-RU" b="0" dirty="0" smtClean="0"/>
              <a:t>.   </a:t>
            </a:r>
            <a:r>
              <a:rPr lang="ru-RU" b="0" u="sng" dirty="0" smtClean="0"/>
              <a:t>информационные </a:t>
            </a:r>
            <a:r>
              <a:rPr lang="ru-RU" b="0" u="sng" dirty="0"/>
              <a:t>источники сложной структуры</a:t>
            </a:r>
            <a:r>
              <a:rPr lang="ru-RU" b="0" dirty="0"/>
              <a:t> – ИИСС </a:t>
            </a:r>
            <a:r>
              <a:rPr lang="ru-RU" b="0" dirty="0" smtClean="0"/>
              <a:t>(гипертекст</a:t>
            </a:r>
            <a:r>
              <a:rPr lang="ru-RU" b="0" dirty="0"/>
              <a:t>: в текст могут быть включены ссылки на ресурсы</a:t>
            </a:r>
            <a:r>
              <a:rPr lang="ru-RU" b="0" dirty="0" smtClean="0"/>
              <a:t>.)</a:t>
            </a:r>
            <a:endParaRPr lang="ru-RU" b="0" dirty="0"/>
          </a:p>
          <a:p>
            <a:pPr marL="0" lvl="1" indent="0">
              <a:buNone/>
            </a:pPr>
            <a:r>
              <a:rPr lang="ru-RU" b="0" u="sng" dirty="0" smtClean="0"/>
              <a:t>3.   инструменты </a:t>
            </a:r>
            <a:r>
              <a:rPr lang="ru-RU" b="0" u="sng" dirty="0"/>
              <a:t>учебной деятельности </a:t>
            </a:r>
            <a:r>
              <a:rPr lang="ru-RU" b="0" dirty="0"/>
              <a:t>- ресурсы, предназначенные для создания, редактирования и компоновки текстовых документов, графических объектов, </a:t>
            </a:r>
            <a:r>
              <a:rPr lang="ru-RU" b="0" dirty="0" smtClean="0"/>
              <a:t>массивов </a:t>
            </a:r>
            <a:r>
              <a:rPr lang="ru-RU" b="0" dirty="0"/>
              <a:t>числовых данных, звука и видео, компьютерных лабораторий</a:t>
            </a:r>
            <a:r>
              <a:rPr lang="ru-RU" b="0" dirty="0" smtClean="0"/>
              <a:t>.</a:t>
            </a:r>
          </a:p>
          <a:p>
            <a:pPr>
              <a:buAutoNum type="arabicPeriod" startAt="4"/>
            </a:pPr>
            <a:r>
              <a:rPr lang="ru-RU" b="0" u="sng" dirty="0" smtClean="0"/>
              <a:t>инструменты </a:t>
            </a:r>
            <a:r>
              <a:rPr lang="ru-RU" b="0" u="sng" dirty="0"/>
              <a:t>организации учебного процесса </a:t>
            </a:r>
            <a:r>
              <a:rPr lang="ru-RU" b="0" dirty="0"/>
              <a:t>- ресурсы для методистов, учителей и школьных администраторов, использование которых позволит автоматизировать составление и ведение расписания, контролировать и анализировать знания учащихся и </a:t>
            </a:r>
            <a:r>
              <a:rPr lang="ru-RU" b="0" dirty="0" smtClean="0"/>
              <a:t>ходе </a:t>
            </a:r>
            <a:r>
              <a:rPr lang="ru-RU" b="0" dirty="0"/>
              <a:t>учебного процесса и пр., т.е. осуществлять информатизацию процесса управления образовательным учреждением</a:t>
            </a:r>
            <a:r>
              <a:rPr lang="ru-RU" b="0" dirty="0" smtClean="0"/>
              <a:t>;</a:t>
            </a:r>
          </a:p>
          <a:p>
            <a:pPr>
              <a:buAutoNum type="arabicPeriod" startAt="4"/>
            </a:pPr>
            <a:r>
              <a:rPr lang="ru-RU" b="0" u="sng" dirty="0" smtClean="0"/>
              <a:t>учебно-методические </a:t>
            </a:r>
            <a:r>
              <a:rPr lang="ru-RU" b="0" u="sng" dirty="0"/>
              <a:t>материалы, ориентированные на достижение качественно новых образовательных </a:t>
            </a:r>
            <a:r>
              <a:rPr lang="ru-RU" b="0" u="sng" dirty="0" smtClean="0"/>
              <a:t>результатов </a:t>
            </a:r>
            <a:r>
              <a:rPr lang="ru-RU" b="0" dirty="0" smtClean="0"/>
              <a:t>(ЦОР к УМК, </a:t>
            </a:r>
            <a:r>
              <a:rPr lang="en-US" b="0" dirty="0"/>
              <a:t>	</a:t>
            </a:r>
            <a:r>
              <a:rPr lang="ru-RU" b="0" dirty="0"/>
              <a:t>инновационные учебно-методические комплексы </a:t>
            </a:r>
            <a:r>
              <a:rPr lang="ru-RU" b="0" dirty="0" smtClean="0"/>
              <a:t> -слайд-шоу,  домашние и практические задания, тесты, интерактивные справочники, кроссворды, модели)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34085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97512" cy="548640"/>
          </a:xfrm>
        </p:spPr>
        <p:txBody>
          <a:bodyPr/>
          <a:lstStyle/>
          <a:p>
            <a:r>
              <a:rPr lang="ru-RU" sz="2000" dirty="0"/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Основные характеристики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ЦОР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, размещенных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ФЦИОР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sz="1800" b="0" dirty="0"/>
              <a:t>модульная архитектура (учебный электронный модуль (ЭОР) – законченный мультимедиа продукт, решающий определенную учебную задачу);</a:t>
            </a:r>
          </a:p>
          <a:p>
            <a:r>
              <a:rPr lang="ru-RU" sz="1800" b="0" dirty="0"/>
              <a:t>•	доступность (свободное размещение в Интернет, небольшой объем, для воспроизведение требуется установка плеера и в ряде случаев дополнительного программного </a:t>
            </a:r>
            <a:r>
              <a:rPr lang="ru-RU" sz="1800" b="0" dirty="0" smtClean="0"/>
              <a:t>обеспечения)</a:t>
            </a:r>
          </a:p>
          <a:p>
            <a:r>
              <a:rPr lang="ru-RU" sz="1800" b="0" dirty="0" smtClean="0"/>
              <a:t>•</a:t>
            </a:r>
            <a:r>
              <a:rPr lang="ru-RU" sz="1800" b="0" dirty="0"/>
              <a:t>	вариативность (содержательная вариативность: уровень сложности, ориентация на различные учебники; стиль изложения учебного материала; форма предъявления учебного материала);</a:t>
            </a:r>
          </a:p>
          <a:p>
            <a:r>
              <a:rPr lang="ru-RU" sz="1800" b="0" dirty="0"/>
              <a:t>•	</a:t>
            </a:r>
            <a:r>
              <a:rPr lang="ru-RU" sz="1800" b="0" dirty="0" err="1"/>
              <a:t>мультимедийность</a:t>
            </a:r>
            <a:r>
              <a:rPr lang="ru-RU" sz="1800" b="0" dirty="0"/>
              <a:t> (мультимедийные средства: текст; аудио; видео; модели; анимации; иллюстрации и их  различные комбинации);</a:t>
            </a:r>
          </a:p>
          <a:p>
            <a:r>
              <a:rPr lang="ru-RU" sz="1800" b="0" dirty="0"/>
              <a:t>•	интерактивность (интерактивные средства: интерактивные модели, интерактивные анимации, интерактивные задания разного типа с автоматизированной проверкой ответа</a:t>
            </a:r>
            <a:r>
              <a:rPr lang="ru-RU" sz="1800" b="0" dirty="0" smtClean="0"/>
              <a:t>).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6930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98" y="116632"/>
            <a:ext cx="7520940" cy="54864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Виды </a:t>
            </a:r>
            <a:r>
              <a:rPr lang="ru-RU" sz="2400" dirty="0" smtClean="0">
                <a:solidFill>
                  <a:srgbClr val="0070C0"/>
                </a:solidFill>
              </a:rPr>
              <a:t>ЦОР</a:t>
            </a:r>
            <a:r>
              <a:rPr lang="ru-RU" sz="2400" dirty="0" smtClean="0">
                <a:solidFill>
                  <a:srgbClr val="0070C0"/>
                </a:solidFill>
              </a:rPr>
              <a:t>, ИСПОЛЬЗУЕМЫХ НА УРОКАХ ГЕОГРАФИИ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3200400" cy="5486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 форме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124744"/>
            <a:ext cx="4824536" cy="46074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 action="ppaction://hlinkfile"/>
              </a:rPr>
              <a:t>1.Географические модели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2.Интерактивные карты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ru-RU" dirty="0" smtClean="0">
                <a:hlinkClick r:id="rId4" action="ppaction://hlinkfile"/>
              </a:rPr>
              <a:t>Видеофильмы</a:t>
            </a:r>
            <a:endParaRPr lang="ru-RU" dirty="0" smtClean="0"/>
          </a:p>
          <a:p>
            <a:r>
              <a:rPr lang="ru-RU" dirty="0" smtClean="0"/>
              <a:t>4.Презентации (</a:t>
            </a:r>
            <a:r>
              <a:rPr lang="ru-RU" dirty="0" smtClean="0">
                <a:hlinkClick r:id="rId5" action="ppaction://hlinkpres?slideindex=1&amp;slidetitle="/>
              </a:rPr>
              <a:t>1</a:t>
            </a:r>
            <a:r>
              <a:rPr lang="ru-RU" dirty="0" smtClean="0"/>
              <a:t>, </a:t>
            </a:r>
            <a:r>
              <a:rPr lang="ru-RU" dirty="0" smtClean="0">
                <a:hlinkClick r:id="rId6" action="ppaction://hlinkpres?slideindex=1&amp;slidetitle="/>
              </a:rPr>
              <a:t>2</a:t>
            </a:r>
            <a:r>
              <a:rPr lang="ru-RU" dirty="0" smtClean="0"/>
              <a:t>, </a:t>
            </a:r>
            <a:r>
              <a:rPr lang="ru-RU" dirty="0" smtClean="0">
                <a:hlinkClick r:id="rId7" action="ppaction://hlinkpres?slideindex=1&amp;slidetitle="/>
              </a:rPr>
              <a:t>3</a:t>
            </a:r>
            <a:r>
              <a:rPr lang="ru-RU" dirty="0" smtClean="0"/>
              <a:t>,</a:t>
            </a:r>
            <a:r>
              <a:rPr lang="ru-RU" dirty="0" smtClean="0">
                <a:hlinkClick r:id="rId8" action="ppaction://hlinkfile"/>
              </a:rPr>
              <a:t>4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5.Тексты</a:t>
            </a:r>
          </a:p>
          <a:p>
            <a:r>
              <a:rPr lang="ru-RU" dirty="0" smtClean="0">
                <a:hlinkClick r:id="rId9" action="ppaction://hlinkfile"/>
              </a:rPr>
              <a:t>6.Космические снимки</a:t>
            </a:r>
            <a:endParaRPr lang="ru-RU" dirty="0" smtClean="0"/>
          </a:p>
          <a:p>
            <a:r>
              <a:rPr lang="ru-RU" dirty="0" smtClean="0"/>
              <a:t>7.Электронные учебники, энциклопедии</a:t>
            </a:r>
          </a:p>
          <a:p>
            <a:r>
              <a:rPr lang="ru-RU" dirty="0" smtClean="0"/>
              <a:t>8.Онлайн-тесты (</a:t>
            </a:r>
            <a:r>
              <a:rPr lang="en-US" dirty="0"/>
              <a:t>http://www.edu.ru/moodle</a:t>
            </a:r>
            <a:r>
              <a:rPr lang="en-US" dirty="0" smtClean="0"/>
              <a:t>/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0" action="ppaction://hlinkfile"/>
              </a:rPr>
              <a:t>9.Флипчарты</a:t>
            </a:r>
            <a:endParaRPr lang="ru-RU" dirty="0" smtClean="0"/>
          </a:p>
          <a:p>
            <a:r>
              <a:rPr lang="ru-RU" dirty="0" smtClean="0"/>
              <a:t>10.Программы для создания  интерактивных карт и </a:t>
            </a:r>
            <a:r>
              <a:rPr lang="ru-RU" dirty="0" smtClean="0">
                <a:hlinkClick r:id="rId11" action="ppaction://hlinkfile"/>
              </a:rPr>
              <a:t>флэш-анимации</a:t>
            </a:r>
            <a:endParaRPr lang="ru-RU" dirty="0" smtClean="0"/>
          </a:p>
          <a:p>
            <a:r>
              <a:rPr lang="ru-RU" dirty="0" smtClean="0">
                <a:hlinkClick r:id="rId12" action="ppaction://hlinkfile"/>
              </a:rPr>
              <a:t>11.Тематические сайты</a:t>
            </a:r>
            <a:endParaRPr lang="ru-RU" dirty="0" smtClean="0"/>
          </a:p>
          <a:p>
            <a:r>
              <a:rPr lang="ru-RU" dirty="0" smtClean="0">
                <a:hlinkClick r:id="rId13" action="ppaction://hlinkpres?slideindex=1&amp;slidetitle="/>
              </a:rPr>
              <a:t>12.Материалы ДЗЗ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0032" y="908720"/>
            <a:ext cx="3200400" cy="74754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 содержанию и назначению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364088" y="2150309"/>
            <a:ext cx="3200400" cy="3108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8194" y="1844824"/>
            <a:ext cx="243194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hlinkClick r:id="rId14" action="ppaction://hlinkfile"/>
              </a:rPr>
              <a:t>1.Информационные</a:t>
            </a:r>
            <a:endParaRPr lang="ru-RU" sz="2000" b="1" dirty="0" smtClean="0"/>
          </a:p>
          <a:p>
            <a:r>
              <a:rPr lang="ru-RU" dirty="0" smtClean="0"/>
              <a:t> </a:t>
            </a:r>
          </a:p>
          <a:p>
            <a:r>
              <a:rPr lang="ru-RU" sz="2000" b="1" dirty="0" smtClean="0">
                <a:hlinkClick r:id="rId15" action="ppaction://hlinkfile"/>
              </a:rPr>
              <a:t>2.Практические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>
                <a:hlinkClick r:id="rId16" action="ppaction://hlinkfile"/>
              </a:rPr>
              <a:t>3.Контролирующ</a:t>
            </a:r>
            <a:r>
              <a:rPr lang="ru-RU" dirty="0" smtClean="0">
                <a:hlinkClick r:id="rId16" action="ppaction://hlinkfile"/>
              </a:rPr>
              <a:t>ие</a:t>
            </a:r>
            <a:endParaRPr lang="ru-RU" dirty="0"/>
          </a:p>
        </p:txBody>
      </p:sp>
      <p:pic>
        <p:nvPicPr>
          <p:cNvPr id="10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50747"/>
            <a:ext cx="2203470" cy="217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с использованием </a:t>
            </a:r>
            <a:r>
              <a:rPr lang="ru-RU" dirty="0" err="1" smtClean="0"/>
              <a:t>цэор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/>
              <a:t>1.Соблюдение </a:t>
            </a:r>
            <a:r>
              <a:rPr lang="ru-RU" sz="1800" b="0" dirty="0"/>
              <a:t>т</a:t>
            </a:r>
            <a:r>
              <a:rPr lang="ru-RU" sz="1800" b="0" dirty="0" smtClean="0"/>
              <a:t>ребований </a:t>
            </a:r>
            <a:r>
              <a:rPr lang="ru-RU" sz="1800" b="0" dirty="0" err="1" smtClean="0"/>
              <a:t>санпин</a:t>
            </a:r>
            <a:r>
              <a:rPr lang="ru-RU" sz="1800" b="0" dirty="0" smtClean="0"/>
              <a:t> (работа с </a:t>
            </a:r>
            <a:r>
              <a:rPr lang="ru-RU" sz="1800" b="0" dirty="0" err="1" smtClean="0"/>
              <a:t>цор</a:t>
            </a:r>
            <a:r>
              <a:rPr lang="ru-RU" sz="1800" b="0" dirty="0" smtClean="0"/>
              <a:t> </a:t>
            </a:r>
            <a:r>
              <a:rPr lang="ru-RU" sz="1800" b="0" dirty="0" smtClean="0"/>
              <a:t>не более 20 минут)</a:t>
            </a:r>
          </a:p>
          <a:p>
            <a:r>
              <a:rPr lang="ru-RU" sz="1800" b="0" dirty="0" smtClean="0"/>
              <a:t>2.Можно использовать на уроках разных типов:  изучения нового материала, повторительно-обобщающих, итоговых, комбинированных;</a:t>
            </a:r>
          </a:p>
          <a:p>
            <a:r>
              <a:rPr lang="ru-RU" sz="1800" b="0" dirty="0" smtClean="0"/>
              <a:t>3.Можно использовать на разных этапах урока: актуализации знаний, изучения нового, закрепления, повторения, контроля;</a:t>
            </a:r>
          </a:p>
          <a:p>
            <a:r>
              <a:rPr lang="ru-RU" sz="1800" b="0" dirty="0" smtClean="0"/>
              <a:t>4.Можно использовать как для групповой, так и для индивидуальной работы.</a:t>
            </a:r>
          </a:p>
          <a:p>
            <a:r>
              <a:rPr lang="ru-RU" sz="1800" b="0" dirty="0" smtClean="0"/>
              <a:t>5.Можно использовать </a:t>
            </a:r>
            <a:r>
              <a:rPr lang="ru-RU" sz="1800" b="0" dirty="0" smtClean="0">
                <a:hlinkClick r:id="rId2" action="ppaction://hlinkfile"/>
              </a:rPr>
              <a:t>для практических работ и мини-исследований</a:t>
            </a:r>
            <a:endParaRPr lang="ru-RU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4145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391</TotalTime>
  <Words>937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Использование цифровых электронных образовательных ресурсов на уроках географии</vt:lpstr>
      <vt:lpstr>Понятие  цэор</vt:lpstr>
      <vt:lpstr>Актуальность темы</vt:lpstr>
      <vt:lpstr>Преимущества использования ЦОР:</vt:lpstr>
      <vt:lpstr>Недостатки использования ЭОР:</vt:lpstr>
      <vt:lpstr>Типы Цор  из единой коллекции </vt:lpstr>
      <vt:lpstr> Основные характеристики ЦОР, размещенных в ФЦИОР</vt:lpstr>
      <vt:lpstr>Виды ЦОР, ИСПОЛЬЗУЕМЫХ НА УРОКАХ ГЕОГРАФИИ</vt:lpstr>
      <vt:lpstr>Урок с использованием цэор</vt:lpstr>
      <vt:lpstr>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цифровых электронных образовательных ресурсов на уроках географии</dc:title>
  <cp:lastModifiedBy>BEGGI</cp:lastModifiedBy>
  <cp:revision>31</cp:revision>
  <dcterms:modified xsi:type="dcterms:W3CDTF">2015-12-22T11:54:54Z</dcterms:modified>
</cp:coreProperties>
</file>