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7" r:id="rId2"/>
    <p:sldId id="258" r:id="rId3"/>
    <p:sldId id="256" r:id="rId4"/>
    <p:sldId id="260" r:id="rId5"/>
    <p:sldId id="262" r:id="rId6"/>
    <p:sldId id="280" r:id="rId7"/>
    <p:sldId id="263" r:id="rId8"/>
    <p:sldId id="270" r:id="rId9"/>
    <p:sldId id="267" r:id="rId10"/>
    <p:sldId id="268" r:id="rId11"/>
    <p:sldId id="269" r:id="rId12"/>
    <p:sldId id="273" r:id="rId13"/>
    <p:sldId id="272" r:id="rId14"/>
    <p:sldId id="261" r:id="rId15"/>
    <p:sldId id="276" r:id="rId16"/>
    <p:sldId id="275" r:id="rId17"/>
    <p:sldId id="271" r:id="rId18"/>
    <p:sldId id="264" r:id="rId19"/>
    <p:sldId id="265" r:id="rId20"/>
    <p:sldId id="266" r:id="rId21"/>
    <p:sldId id="287" r:id="rId22"/>
    <p:sldId id="277" r:id="rId23"/>
    <p:sldId id="281" r:id="rId24"/>
    <p:sldId id="278" r:id="rId25"/>
    <p:sldId id="288" r:id="rId26"/>
    <p:sldId id="283" r:id="rId27"/>
    <p:sldId id="285" r:id="rId28"/>
    <p:sldId id="282" r:id="rId29"/>
    <p:sldId id="289" r:id="rId30"/>
    <p:sldId id="290" r:id="rId31"/>
    <p:sldId id="284"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5B106E36-FD25-4E2D-B0AA-010F637433A0}" type="datetimeFigureOut">
              <a:rPr lang="ru-RU" smtClean="0"/>
              <a:pPr/>
              <a:t>07.11.2018</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07.11.2018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07.11.2018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07.11.2018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07.11.2018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07.11.2018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07.11.2018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07.11.2018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07.11.2018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07.11.2018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07.11.2018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725C68B6-61C2-468F-89AB-4B9F7531AA68}"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B106E36-FD25-4E2D-B0AA-010F637433A0}" type="datetimeFigureOut">
              <a:rPr lang="ru-RU" smtClean="0"/>
              <a:pPr/>
              <a:t>07.11.2018</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25C68B6-61C2-468F-89AB-4B9F7531AA68}"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6.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928670"/>
            <a:ext cx="8229600" cy="3500462"/>
          </a:xfrm>
        </p:spPr>
        <p:txBody>
          <a:bodyPr/>
          <a:lstStyle/>
          <a:p>
            <a:pPr algn="ctr"/>
            <a:r>
              <a:rPr lang="ru-RU" dirty="0" smtClean="0"/>
              <a:t>Визитная карточка участника             конкурса </a:t>
            </a:r>
            <a:br>
              <a:rPr lang="ru-RU" dirty="0" smtClean="0"/>
            </a:br>
            <a:r>
              <a:rPr lang="ru-RU" dirty="0" smtClean="0"/>
              <a:t>«Воспитатель года 2018»</a:t>
            </a:r>
            <a:endParaRPr lang="ru-R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SC00452.JPG"/>
          <p:cNvPicPr>
            <a:picLocks noChangeAspect="1"/>
          </p:cNvPicPr>
          <p:nvPr/>
        </p:nvPicPr>
        <p:blipFill>
          <a:blip r:embed="rId2" cstate="print"/>
          <a:stretch>
            <a:fillRect/>
          </a:stretch>
        </p:blipFill>
        <p:spPr>
          <a:xfrm>
            <a:off x="285720" y="285728"/>
            <a:ext cx="3929058" cy="2946794"/>
          </a:xfrm>
          <a:prstGeom prst="rect">
            <a:avLst/>
          </a:prstGeom>
          <a:ln>
            <a:noFill/>
          </a:ln>
          <a:effectLst>
            <a:outerShdw blurRad="292100" dist="139700" dir="2700000" algn="tl" rotWithShape="0">
              <a:srgbClr val="333333">
                <a:alpha val="65000"/>
              </a:srgbClr>
            </a:outerShdw>
          </a:effectLst>
        </p:spPr>
      </p:pic>
      <p:pic>
        <p:nvPicPr>
          <p:cNvPr id="3" name="Рисунок 2" descr="DSC00531.JPG"/>
          <p:cNvPicPr>
            <a:picLocks noChangeAspect="1"/>
          </p:cNvPicPr>
          <p:nvPr/>
        </p:nvPicPr>
        <p:blipFill>
          <a:blip r:embed="rId3" cstate="print"/>
          <a:stretch>
            <a:fillRect/>
          </a:stretch>
        </p:blipFill>
        <p:spPr>
          <a:xfrm>
            <a:off x="4857752" y="285728"/>
            <a:ext cx="3929058" cy="2946794"/>
          </a:xfrm>
          <a:prstGeom prst="rect">
            <a:avLst/>
          </a:prstGeom>
          <a:ln>
            <a:noFill/>
          </a:ln>
          <a:effectLst>
            <a:outerShdw blurRad="292100" dist="139700" dir="2700000" algn="tl" rotWithShape="0">
              <a:srgbClr val="333333">
                <a:alpha val="65000"/>
              </a:srgbClr>
            </a:outerShdw>
          </a:effectLst>
        </p:spPr>
      </p:pic>
      <p:pic>
        <p:nvPicPr>
          <p:cNvPr id="7" name="Рисунок 6" descr="DSC01577.JPG"/>
          <p:cNvPicPr>
            <a:picLocks noChangeAspect="1"/>
          </p:cNvPicPr>
          <p:nvPr/>
        </p:nvPicPr>
        <p:blipFill>
          <a:blip r:embed="rId4" cstate="print"/>
          <a:stretch>
            <a:fillRect/>
          </a:stretch>
        </p:blipFill>
        <p:spPr>
          <a:xfrm>
            <a:off x="285720" y="3500438"/>
            <a:ext cx="4071934" cy="3053951"/>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929190" y="4000504"/>
            <a:ext cx="3429024" cy="1323439"/>
          </a:xfrm>
          <a:prstGeom prst="rect">
            <a:avLst/>
          </a:prstGeom>
          <a:noFill/>
        </p:spPr>
        <p:txBody>
          <a:bodyPr wrap="square" rtlCol="0">
            <a:spAutoFit/>
          </a:bodyPr>
          <a:lstStyle/>
          <a:p>
            <a:pPr algn="ctr"/>
            <a:r>
              <a:rPr lang="ru-RU" sz="2000" dirty="0" smtClean="0">
                <a:solidFill>
                  <a:srgbClr val="0070C0"/>
                </a:solidFill>
                <a:latin typeface="+mj-lt"/>
              </a:rPr>
              <a:t>Мы вместе учимся играя,</a:t>
            </a:r>
          </a:p>
          <a:p>
            <a:pPr algn="ctr"/>
            <a:r>
              <a:rPr lang="ru-RU" sz="2000" dirty="0" smtClean="0">
                <a:solidFill>
                  <a:srgbClr val="0070C0"/>
                </a:solidFill>
                <a:latin typeface="+mj-lt"/>
              </a:rPr>
              <a:t>Рассматриваем, наблюдаем.</a:t>
            </a:r>
          </a:p>
          <a:p>
            <a:pPr algn="ctr"/>
            <a:r>
              <a:rPr lang="ru-RU" sz="2000" dirty="0" smtClean="0">
                <a:solidFill>
                  <a:srgbClr val="0070C0"/>
                </a:solidFill>
                <a:latin typeface="+mj-lt"/>
              </a:rPr>
              <a:t>Творим мы вместе чудеса,</a:t>
            </a:r>
          </a:p>
          <a:p>
            <a:pPr algn="ctr"/>
            <a:r>
              <a:rPr lang="ru-RU" sz="2000" dirty="0" smtClean="0">
                <a:solidFill>
                  <a:srgbClr val="0070C0"/>
                </a:solidFill>
                <a:latin typeface="+mj-lt"/>
              </a:rPr>
              <a:t>А по –другому нам нельзя.</a:t>
            </a:r>
            <a:endParaRPr lang="ru-RU" sz="2000" dirty="0">
              <a:solidFill>
                <a:srgbClr val="0070C0"/>
              </a:solidFill>
              <a:latin typeface="+mj-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SC01579.JPG"/>
          <p:cNvPicPr>
            <a:picLocks noChangeAspect="1"/>
          </p:cNvPicPr>
          <p:nvPr/>
        </p:nvPicPr>
        <p:blipFill>
          <a:blip r:embed="rId2" cstate="print"/>
          <a:stretch>
            <a:fillRect/>
          </a:stretch>
        </p:blipFill>
        <p:spPr>
          <a:xfrm>
            <a:off x="285720" y="214290"/>
            <a:ext cx="4143372" cy="3107529"/>
          </a:xfrm>
          <a:prstGeom prst="rect">
            <a:avLst/>
          </a:prstGeom>
          <a:ln>
            <a:noFill/>
          </a:ln>
          <a:effectLst>
            <a:outerShdw blurRad="292100" dist="139700" dir="2700000" algn="tl" rotWithShape="0">
              <a:srgbClr val="333333">
                <a:alpha val="65000"/>
              </a:srgbClr>
            </a:outerShdw>
          </a:effectLst>
        </p:spPr>
      </p:pic>
      <p:pic>
        <p:nvPicPr>
          <p:cNvPr id="3" name="Рисунок 2" descr="DSC01639.JPG"/>
          <p:cNvPicPr>
            <a:picLocks noChangeAspect="1"/>
          </p:cNvPicPr>
          <p:nvPr/>
        </p:nvPicPr>
        <p:blipFill>
          <a:blip r:embed="rId3" cstate="print"/>
          <a:stretch>
            <a:fillRect/>
          </a:stretch>
        </p:blipFill>
        <p:spPr>
          <a:xfrm>
            <a:off x="4714876" y="214290"/>
            <a:ext cx="4095747" cy="3071810"/>
          </a:xfrm>
          <a:prstGeom prst="rect">
            <a:avLst/>
          </a:prstGeom>
          <a:ln>
            <a:noFill/>
          </a:ln>
          <a:effectLst>
            <a:outerShdw blurRad="292100" dist="139700" dir="2700000" algn="tl" rotWithShape="0">
              <a:srgbClr val="333333">
                <a:alpha val="65000"/>
              </a:srgbClr>
            </a:outerShdw>
          </a:effectLst>
        </p:spPr>
      </p:pic>
      <p:pic>
        <p:nvPicPr>
          <p:cNvPr id="6" name="Рисунок 5" descr="DSC01804.JPG"/>
          <p:cNvPicPr>
            <a:picLocks noChangeAspect="1"/>
          </p:cNvPicPr>
          <p:nvPr/>
        </p:nvPicPr>
        <p:blipFill>
          <a:blip r:embed="rId4" cstate="print"/>
          <a:stretch>
            <a:fillRect/>
          </a:stretch>
        </p:blipFill>
        <p:spPr>
          <a:xfrm>
            <a:off x="357158" y="3643314"/>
            <a:ext cx="4071934" cy="3053951"/>
          </a:xfrm>
          <a:prstGeom prst="rect">
            <a:avLst/>
          </a:prstGeom>
          <a:ln>
            <a:noFill/>
          </a:ln>
          <a:effectLst>
            <a:outerShdw blurRad="292100" dist="139700" dir="2700000" algn="tl" rotWithShape="0">
              <a:srgbClr val="333333">
                <a:alpha val="65000"/>
              </a:srgbClr>
            </a:outerShdw>
          </a:effectLst>
        </p:spPr>
      </p:pic>
      <p:pic>
        <p:nvPicPr>
          <p:cNvPr id="10" name="Рисунок 9" descr="0SC01351.jpg"/>
          <p:cNvPicPr>
            <a:picLocks noChangeAspect="1"/>
          </p:cNvPicPr>
          <p:nvPr/>
        </p:nvPicPr>
        <p:blipFill>
          <a:blip r:embed="rId5" cstate="print"/>
          <a:stretch>
            <a:fillRect/>
          </a:stretch>
        </p:blipFill>
        <p:spPr>
          <a:xfrm>
            <a:off x="4786314" y="3643314"/>
            <a:ext cx="4000496" cy="300037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SC02063.JPG"/>
          <p:cNvPicPr>
            <a:picLocks noChangeAspect="1"/>
          </p:cNvPicPr>
          <p:nvPr/>
        </p:nvPicPr>
        <p:blipFill>
          <a:blip r:embed="rId2" cstate="print"/>
          <a:stretch>
            <a:fillRect/>
          </a:stretch>
        </p:blipFill>
        <p:spPr>
          <a:xfrm>
            <a:off x="214282" y="142852"/>
            <a:ext cx="4476781" cy="3357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Рисунок 2" descr="DSC02076.JPG"/>
          <p:cNvPicPr>
            <a:picLocks noChangeAspect="1"/>
          </p:cNvPicPr>
          <p:nvPr/>
        </p:nvPicPr>
        <p:blipFill>
          <a:blip r:embed="rId3" cstate="print"/>
          <a:stretch>
            <a:fillRect/>
          </a:stretch>
        </p:blipFill>
        <p:spPr>
          <a:xfrm>
            <a:off x="5143504" y="571480"/>
            <a:ext cx="3429024" cy="45720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4786314" y="5429264"/>
            <a:ext cx="4071966" cy="1323439"/>
          </a:xfrm>
          <a:prstGeom prst="rect">
            <a:avLst/>
          </a:prstGeom>
          <a:noFill/>
        </p:spPr>
        <p:txBody>
          <a:bodyPr wrap="square" rtlCol="0">
            <a:spAutoFit/>
          </a:bodyPr>
          <a:lstStyle/>
          <a:p>
            <a:pPr algn="ctr"/>
            <a:r>
              <a:rPr lang="ru-RU" sz="2000" dirty="0" smtClean="0">
                <a:solidFill>
                  <a:srgbClr val="0070C0"/>
                </a:solidFill>
                <a:latin typeface="+mj-lt"/>
              </a:rPr>
              <a:t>Нам в музее интересно,</a:t>
            </a:r>
          </a:p>
          <a:p>
            <a:pPr algn="ctr"/>
            <a:r>
              <a:rPr lang="ru-RU" sz="2000" dirty="0" smtClean="0">
                <a:solidFill>
                  <a:srgbClr val="0070C0"/>
                </a:solidFill>
                <a:latin typeface="+mj-lt"/>
              </a:rPr>
              <a:t>Что увидим – неизвестно.</a:t>
            </a:r>
          </a:p>
          <a:p>
            <a:pPr algn="ctr"/>
            <a:r>
              <a:rPr lang="ru-RU" sz="2000" dirty="0" smtClean="0">
                <a:solidFill>
                  <a:srgbClr val="0070C0"/>
                </a:solidFill>
                <a:latin typeface="+mj-lt"/>
              </a:rPr>
              <a:t>Станем всё мы изучать, </a:t>
            </a:r>
          </a:p>
          <a:p>
            <a:pPr algn="ctr"/>
            <a:r>
              <a:rPr lang="ru-RU" sz="2000" dirty="0" smtClean="0">
                <a:solidFill>
                  <a:srgbClr val="0070C0"/>
                </a:solidFill>
                <a:latin typeface="+mj-lt"/>
              </a:rPr>
              <a:t>Будем всё запоминать.</a:t>
            </a:r>
            <a:endParaRPr lang="ru-RU" sz="2000" dirty="0">
              <a:solidFill>
                <a:srgbClr val="0070C0"/>
              </a:solidFill>
              <a:latin typeface="+mj-lt"/>
            </a:endParaRPr>
          </a:p>
        </p:txBody>
      </p:sp>
      <p:pic>
        <p:nvPicPr>
          <p:cNvPr id="6" name="Рисунок 5" descr="DSC01441.JPG"/>
          <p:cNvPicPr>
            <a:picLocks noChangeAspect="1"/>
          </p:cNvPicPr>
          <p:nvPr/>
        </p:nvPicPr>
        <p:blipFill>
          <a:blip r:embed="rId4" cstate="print"/>
          <a:stretch>
            <a:fillRect/>
          </a:stretch>
        </p:blipFill>
        <p:spPr>
          <a:xfrm>
            <a:off x="285720" y="3591595"/>
            <a:ext cx="4214810" cy="31611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SC00736.JPG"/>
          <p:cNvPicPr>
            <a:picLocks noChangeAspect="1"/>
          </p:cNvPicPr>
          <p:nvPr/>
        </p:nvPicPr>
        <p:blipFill>
          <a:blip r:embed="rId2" cstate="print"/>
          <a:stretch>
            <a:fillRect/>
          </a:stretch>
        </p:blipFill>
        <p:spPr>
          <a:xfrm>
            <a:off x="285720" y="3911182"/>
            <a:ext cx="3929090" cy="2946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6" descr="DSC02037.JPG"/>
          <p:cNvPicPr>
            <a:picLocks noChangeAspect="1"/>
          </p:cNvPicPr>
          <p:nvPr/>
        </p:nvPicPr>
        <p:blipFill>
          <a:blip r:embed="rId3" cstate="print"/>
          <a:stretch>
            <a:fillRect/>
          </a:stretch>
        </p:blipFill>
        <p:spPr>
          <a:xfrm>
            <a:off x="5214942" y="214290"/>
            <a:ext cx="2714644" cy="36195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4857752" y="4929198"/>
            <a:ext cx="4000528" cy="1323439"/>
          </a:xfrm>
          <a:prstGeom prst="rect">
            <a:avLst/>
          </a:prstGeom>
          <a:noFill/>
        </p:spPr>
        <p:txBody>
          <a:bodyPr wrap="square" rtlCol="0">
            <a:spAutoFit/>
          </a:bodyPr>
          <a:lstStyle/>
          <a:p>
            <a:r>
              <a:rPr lang="ru-RU" sz="2000" dirty="0" smtClean="0">
                <a:solidFill>
                  <a:srgbClr val="0070C0"/>
                </a:solidFill>
                <a:latin typeface="+mj-lt"/>
              </a:rPr>
              <a:t>А ещё мы любим ходить в школу на уроки в первый класс,</a:t>
            </a:r>
          </a:p>
          <a:p>
            <a:r>
              <a:rPr lang="ru-RU" sz="2000" dirty="0" smtClean="0">
                <a:solidFill>
                  <a:srgbClr val="0070C0"/>
                </a:solidFill>
                <a:latin typeface="+mj-lt"/>
              </a:rPr>
              <a:t>в библиотеку и в компьютерный класс.</a:t>
            </a:r>
            <a:endParaRPr lang="ru-RU" sz="2000" dirty="0">
              <a:solidFill>
                <a:srgbClr val="0070C0"/>
              </a:solidFill>
              <a:latin typeface="+mj-lt"/>
            </a:endParaRPr>
          </a:p>
        </p:txBody>
      </p:sp>
      <p:pic>
        <p:nvPicPr>
          <p:cNvPr id="6" name="Рисунок 5" descr="DSC02018.JPG"/>
          <p:cNvPicPr>
            <a:picLocks noChangeAspect="1"/>
          </p:cNvPicPr>
          <p:nvPr/>
        </p:nvPicPr>
        <p:blipFill>
          <a:blip r:embed="rId4" cstate="print"/>
          <a:stretch>
            <a:fillRect/>
          </a:stretch>
        </p:blipFill>
        <p:spPr>
          <a:xfrm>
            <a:off x="1071538" y="142852"/>
            <a:ext cx="2714644" cy="3619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SC01033.jpg"/>
          <p:cNvPicPr>
            <a:picLocks noChangeAspect="1"/>
          </p:cNvPicPr>
          <p:nvPr/>
        </p:nvPicPr>
        <p:blipFill>
          <a:blip r:embed="rId2" cstate="print"/>
          <a:stretch>
            <a:fillRect/>
          </a:stretch>
        </p:blipFill>
        <p:spPr>
          <a:xfrm>
            <a:off x="214282" y="571480"/>
            <a:ext cx="4190997" cy="3143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Рисунок 2" descr="DSC00951.JPG"/>
          <p:cNvPicPr>
            <a:picLocks noChangeAspect="1"/>
          </p:cNvPicPr>
          <p:nvPr/>
        </p:nvPicPr>
        <p:blipFill>
          <a:blip r:embed="rId3" cstate="print"/>
          <a:stretch>
            <a:fillRect/>
          </a:stretch>
        </p:blipFill>
        <p:spPr>
          <a:xfrm>
            <a:off x="4500562" y="3357562"/>
            <a:ext cx="4476749" cy="33575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285720" y="4071942"/>
            <a:ext cx="3860419" cy="1631216"/>
          </a:xfrm>
          <a:prstGeom prst="rect">
            <a:avLst/>
          </a:prstGeom>
          <a:noFill/>
        </p:spPr>
        <p:txBody>
          <a:bodyPr wrap="square" rtlCol="0">
            <a:spAutoFit/>
          </a:bodyPr>
          <a:lstStyle/>
          <a:p>
            <a:pPr algn="ctr"/>
            <a:r>
              <a:rPr lang="ru-RU" sz="2000" dirty="0" smtClean="0">
                <a:solidFill>
                  <a:srgbClr val="0070C0"/>
                </a:solidFill>
                <a:latin typeface="+mj-lt"/>
              </a:rPr>
              <a:t>На детских праздниках</a:t>
            </a:r>
          </a:p>
          <a:p>
            <a:pPr algn="ctr"/>
            <a:r>
              <a:rPr lang="ru-RU" sz="2000" dirty="0" smtClean="0">
                <a:solidFill>
                  <a:srgbClr val="0070C0"/>
                </a:solidFill>
                <a:latin typeface="+mj-lt"/>
              </a:rPr>
              <a:t>Я – смех и настроенье,</a:t>
            </a:r>
          </a:p>
          <a:p>
            <a:pPr algn="ctr"/>
            <a:r>
              <a:rPr lang="ru-RU" sz="2000" dirty="0" smtClean="0">
                <a:solidFill>
                  <a:srgbClr val="0070C0"/>
                </a:solidFill>
                <a:latin typeface="+mj-lt"/>
              </a:rPr>
              <a:t>И нет меня на свете веселей.</a:t>
            </a:r>
          </a:p>
          <a:p>
            <a:pPr algn="ctr"/>
            <a:r>
              <a:rPr lang="ru-RU" sz="2000" dirty="0" smtClean="0">
                <a:solidFill>
                  <a:srgbClr val="0070C0"/>
                </a:solidFill>
                <a:latin typeface="+mj-lt"/>
              </a:rPr>
              <a:t>Являю я на сцене представленье, Разыгрываю роли для детей.</a:t>
            </a:r>
            <a:endParaRPr lang="ru-RU" sz="2000" dirty="0">
              <a:solidFill>
                <a:srgbClr val="0070C0"/>
              </a:solidFill>
              <a:latin typeface="+mj-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SC01607.JPG"/>
          <p:cNvPicPr>
            <a:picLocks noChangeAspect="1"/>
          </p:cNvPicPr>
          <p:nvPr/>
        </p:nvPicPr>
        <p:blipFill>
          <a:blip r:embed="rId2" cstate="print"/>
          <a:stretch>
            <a:fillRect/>
          </a:stretch>
        </p:blipFill>
        <p:spPr>
          <a:xfrm>
            <a:off x="4572000" y="357166"/>
            <a:ext cx="4095779" cy="30718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Рисунок 3" descr="DSC00338.JPG"/>
          <p:cNvPicPr>
            <a:picLocks noChangeAspect="1"/>
          </p:cNvPicPr>
          <p:nvPr/>
        </p:nvPicPr>
        <p:blipFill>
          <a:blip r:embed="rId3" cstate="print"/>
          <a:stretch>
            <a:fillRect/>
          </a:stretch>
        </p:blipFill>
        <p:spPr>
          <a:xfrm>
            <a:off x="357158" y="357166"/>
            <a:ext cx="4071966" cy="30539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Рисунок 9" descr="DSC01701.JPG"/>
          <p:cNvPicPr>
            <a:picLocks noChangeAspect="1"/>
          </p:cNvPicPr>
          <p:nvPr/>
        </p:nvPicPr>
        <p:blipFill>
          <a:blip r:embed="rId4" cstate="print"/>
          <a:stretch>
            <a:fillRect/>
          </a:stretch>
        </p:blipFill>
        <p:spPr>
          <a:xfrm>
            <a:off x="2500298" y="3571876"/>
            <a:ext cx="4143404" cy="31075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SC01134.jpg"/>
          <p:cNvPicPr>
            <a:picLocks noChangeAspect="1"/>
          </p:cNvPicPr>
          <p:nvPr/>
        </p:nvPicPr>
        <p:blipFill>
          <a:blip r:embed="rId2" cstate="print"/>
          <a:stretch>
            <a:fillRect/>
          </a:stretch>
        </p:blipFill>
        <p:spPr>
          <a:xfrm>
            <a:off x="214282" y="214290"/>
            <a:ext cx="4214810" cy="31611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Рисунок 2" descr="DSC01727.JPG"/>
          <p:cNvPicPr>
            <a:picLocks noChangeAspect="1"/>
          </p:cNvPicPr>
          <p:nvPr/>
        </p:nvPicPr>
        <p:blipFill>
          <a:blip r:embed="rId3" cstate="print"/>
          <a:stretch>
            <a:fillRect/>
          </a:stretch>
        </p:blipFill>
        <p:spPr>
          <a:xfrm>
            <a:off x="4714876" y="214290"/>
            <a:ext cx="4190998" cy="3143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Рисунок 3" descr="DSC01916.JPG"/>
          <p:cNvPicPr>
            <a:picLocks noChangeAspect="1"/>
          </p:cNvPicPr>
          <p:nvPr/>
        </p:nvPicPr>
        <p:blipFill>
          <a:blip r:embed="rId4" cstate="print"/>
          <a:stretch>
            <a:fillRect/>
          </a:stretch>
        </p:blipFill>
        <p:spPr>
          <a:xfrm>
            <a:off x="214282" y="3500438"/>
            <a:ext cx="4143404" cy="31075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Рисунок 4" descr="DSC01947.JPG"/>
          <p:cNvPicPr>
            <a:picLocks noChangeAspect="1"/>
          </p:cNvPicPr>
          <p:nvPr/>
        </p:nvPicPr>
        <p:blipFill>
          <a:blip r:embed="rId5" cstate="print"/>
          <a:stretch>
            <a:fillRect/>
          </a:stretch>
        </p:blipFill>
        <p:spPr>
          <a:xfrm>
            <a:off x="4714876" y="3500438"/>
            <a:ext cx="4191029" cy="31432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SC01558.JPG"/>
          <p:cNvPicPr>
            <a:picLocks noChangeAspect="1"/>
          </p:cNvPicPr>
          <p:nvPr/>
        </p:nvPicPr>
        <p:blipFill>
          <a:blip r:embed="rId2" cstate="print"/>
          <a:stretch>
            <a:fillRect/>
          </a:stretch>
        </p:blipFill>
        <p:spPr>
          <a:xfrm>
            <a:off x="142844" y="142852"/>
            <a:ext cx="4476749" cy="3357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Рисунок 2" descr="DSC01568.JPG"/>
          <p:cNvPicPr>
            <a:picLocks noChangeAspect="1"/>
          </p:cNvPicPr>
          <p:nvPr/>
        </p:nvPicPr>
        <p:blipFill>
          <a:blip r:embed="rId3" cstate="print"/>
          <a:stretch>
            <a:fillRect/>
          </a:stretch>
        </p:blipFill>
        <p:spPr>
          <a:xfrm>
            <a:off x="4619593" y="3393256"/>
            <a:ext cx="4333906" cy="32504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SC01876.JPG"/>
          <p:cNvPicPr>
            <a:picLocks noChangeAspect="1"/>
          </p:cNvPicPr>
          <p:nvPr/>
        </p:nvPicPr>
        <p:blipFill>
          <a:blip r:embed="rId2" cstate="print"/>
          <a:stretch>
            <a:fillRect/>
          </a:stretch>
        </p:blipFill>
        <p:spPr>
          <a:xfrm>
            <a:off x="285720" y="928670"/>
            <a:ext cx="4667282" cy="3500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Рисунок 2" descr="DSC01897.JPG"/>
          <p:cNvPicPr>
            <a:picLocks noChangeAspect="1"/>
          </p:cNvPicPr>
          <p:nvPr/>
        </p:nvPicPr>
        <p:blipFill>
          <a:blip r:embed="rId3" cstate="print"/>
          <a:stretch>
            <a:fillRect/>
          </a:stretch>
        </p:blipFill>
        <p:spPr>
          <a:xfrm>
            <a:off x="5286380" y="928670"/>
            <a:ext cx="3518304" cy="46910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428596" y="4857760"/>
            <a:ext cx="3714776" cy="1323439"/>
          </a:xfrm>
          <a:prstGeom prst="rect">
            <a:avLst/>
          </a:prstGeom>
          <a:noFill/>
        </p:spPr>
        <p:txBody>
          <a:bodyPr wrap="square" rtlCol="0">
            <a:spAutoFit/>
          </a:bodyPr>
          <a:lstStyle/>
          <a:p>
            <a:r>
              <a:rPr lang="ru-RU" sz="2000" dirty="0" smtClean="0">
                <a:solidFill>
                  <a:srgbClr val="0070C0"/>
                </a:solidFill>
                <a:latin typeface="+mj-lt"/>
              </a:rPr>
              <a:t>Мастер- классы провожу с коллегами, </a:t>
            </a:r>
          </a:p>
          <a:p>
            <a:r>
              <a:rPr lang="ru-RU" sz="2000" dirty="0" smtClean="0">
                <a:solidFill>
                  <a:srgbClr val="0070C0"/>
                </a:solidFill>
                <a:latin typeface="+mj-lt"/>
              </a:rPr>
              <a:t>Семинары даю, консультации, </a:t>
            </a:r>
          </a:p>
          <a:p>
            <a:r>
              <a:rPr lang="ru-RU" sz="2000" dirty="0" smtClean="0">
                <a:solidFill>
                  <a:srgbClr val="0070C0"/>
                </a:solidFill>
                <a:latin typeface="+mj-lt"/>
              </a:rPr>
              <a:t>Составляю сама презентации. </a:t>
            </a:r>
            <a:endParaRPr lang="ru-RU" sz="2000" dirty="0">
              <a:solidFill>
                <a:srgbClr val="0070C0"/>
              </a:solidFill>
              <a:latin typeface="+mj-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SC01722.JPG"/>
          <p:cNvPicPr>
            <a:picLocks noChangeAspect="1"/>
          </p:cNvPicPr>
          <p:nvPr/>
        </p:nvPicPr>
        <p:blipFill>
          <a:blip r:embed="rId2" cstate="print"/>
          <a:stretch>
            <a:fillRect/>
          </a:stretch>
        </p:blipFill>
        <p:spPr>
          <a:xfrm>
            <a:off x="285720" y="1071546"/>
            <a:ext cx="4667283" cy="35004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2214546" y="357166"/>
            <a:ext cx="4857784" cy="584775"/>
          </a:xfrm>
          <a:prstGeom prst="rect">
            <a:avLst/>
          </a:prstGeom>
          <a:noFill/>
        </p:spPr>
        <p:txBody>
          <a:bodyPr wrap="square" rtlCol="0">
            <a:spAutoFit/>
          </a:bodyPr>
          <a:lstStyle/>
          <a:p>
            <a:pPr algn="ctr"/>
            <a:r>
              <a:rPr lang="ru-RU" sz="3200" dirty="0" smtClean="0">
                <a:solidFill>
                  <a:srgbClr val="0070C0"/>
                </a:solidFill>
                <a:latin typeface="+mj-lt"/>
              </a:rPr>
              <a:t>Экологический фестиваль</a:t>
            </a:r>
            <a:endParaRPr lang="ru-RU" sz="3200" dirty="0">
              <a:solidFill>
                <a:srgbClr val="0070C0"/>
              </a:solidFill>
              <a:latin typeface="+mj-lt"/>
            </a:endParaRPr>
          </a:p>
        </p:txBody>
      </p:sp>
      <p:sp>
        <p:nvSpPr>
          <p:cNvPr id="5" name="TextBox 4"/>
          <p:cNvSpPr txBox="1"/>
          <p:nvPr/>
        </p:nvSpPr>
        <p:spPr>
          <a:xfrm>
            <a:off x="285720" y="4857760"/>
            <a:ext cx="4429156" cy="1754326"/>
          </a:xfrm>
          <a:prstGeom prst="rect">
            <a:avLst/>
          </a:prstGeom>
          <a:noFill/>
        </p:spPr>
        <p:txBody>
          <a:bodyPr wrap="square" rtlCol="0">
            <a:spAutoFit/>
          </a:bodyPr>
          <a:lstStyle/>
          <a:p>
            <a:pPr algn="ctr"/>
            <a:r>
              <a:rPr lang="ru-RU" dirty="0" smtClean="0">
                <a:solidFill>
                  <a:srgbClr val="0070C0"/>
                </a:solidFill>
                <a:latin typeface="+mj-lt"/>
              </a:rPr>
              <a:t>А между делом размышляли,</a:t>
            </a:r>
          </a:p>
          <a:p>
            <a:pPr algn="ctr"/>
            <a:r>
              <a:rPr lang="ru-RU" dirty="0" smtClean="0">
                <a:solidFill>
                  <a:srgbClr val="0070C0"/>
                </a:solidFill>
                <a:latin typeface="+mj-lt"/>
              </a:rPr>
              <a:t>Ну как без конкурсов прожить.</a:t>
            </a:r>
          </a:p>
          <a:p>
            <a:pPr algn="ctr"/>
            <a:r>
              <a:rPr lang="ru-RU" dirty="0" smtClean="0">
                <a:solidFill>
                  <a:srgbClr val="0070C0"/>
                </a:solidFill>
                <a:latin typeface="+mj-lt"/>
              </a:rPr>
              <a:t>Ну не возможно! Понимаю.</a:t>
            </a:r>
          </a:p>
          <a:p>
            <a:pPr algn="ctr"/>
            <a:r>
              <a:rPr lang="ru-RU" dirty="0" smtClean="0">
                <a:solidFill>
                  <a:srgbClr val="0070C0"/>
                </a:solidFill>
                <a:latin typeface="+mj-lt"/>
              </a:rPr>
              <a:t>Да, состязаньям всё же быть!</a:t>
            </a:r>
          </a:p>
          <a:p>
            <a:pPr algn="ctr"/>
            <a:r>
              <a:rPr lang="ru-RU" dirty="0" smtClean="0">
                <a:solidFill>
                  <a:srgbClr val="0070C0"/>
                </a:solidFill>
                <a:latin typeface="+mj-lt"/>
              </a:rPr>
              <a:t>И нас достойно оценили,</a:t>
            </a:r>
          </a:p>
          <a:p>
            <a:pPr algn="ctr"/>
            <a:r>
              <a:rPr lang="ru-RU" dirty="0" smtClean="0">
                <a:solidFill>
                  <a:srgbClr val="0070C0"/>
                </a:solidFill>
                <a:latin typeface="+mj-lt"/>
              </a:rPr>
              <a:t>Немало ведь потратили мы сил!</a:t>
            </a:r>
            <a:endParaRPr lang="ru-RU" dirty="0">
              <a:solidFill>
                <a:srgbClr val="0070C0"/>
              </a:solidFill>
              <a:latin typeface="+mj-lt"/>
            </a:endParaRPr>
          </a:p>
        </p:txBody>
      </p:sp>
      <p:pic>
        <p:nvPicPr>
          <p:cNvPr id="1026" name="Picture 2" descr="G:\конкурс\ск5.jpg"/>
          <p:cNvPicPr>
            <a:picLocks noChangeAspect="1" noChangeArrowheads="1"/>
          </p:cNvPicPr>
          <p:nvPr/>
        </p:nvPicPr>
        <p:blipFill>
          <a:blip r:embed="rId3" cstate="print"/>
          <a:srcRect/>
          <a:stretch>
            <a:fillRect/>
          </a:stretch>
        </p:blipFill>
        <p:spPr bwMode="auto">
          <a:xfrm>
            <a:off x="5214942" y="1071546"/>
            <a:ext cx="3687730" cy="50720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071546"/>
            <a:ext cx="8229600" cy="3357586"/>
          </a:xfrm>
        </p:spPr>
        <p:txBody>
          <a:bodyPr>
            <a:normAutofit fontScale="90000"/>
          </a:bodyPr>
          <a:lstStyle/>
          <a:p>
            <a:pPr algn="ctr"/>
            <a:r>
              <a:rPr lang="ru-RU" dirty="0" smtClean="0"/>
              <a:t>Муниципальное бюджетное общеобразовательное учреждение </a:t>
            </a:r>
            <a:br>
              <a:rPr lang="ru-RU" dirty="0" smtClean="0"/>
            </a:br>
            <a:r>
              <a:rPr lang="ru-RU" dirty="0" err="1" smtClean="0"/>
              <a:t>Середская</a:t>
            </a:r>
            <a:r>
              <a:rPr lang="ru-RU" dirty="0" smtClean="0"/>
              <a:t> средняя школа </a:t>
            </a:r>
            <a:br>
              <a:rPr lang="ru-RU" dirty="0" smtClean="0"/>
            </a:br>
            <a:r>
              <a:rPr lang="ru-RU" dirty="0" smtClean="0"/>
              <a:t>Дошкольная группа</a:t>
            </a:r>
            <a:endParaRPr lang="ru-R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G_4349.JPG"/>
          <p:cNvPicPr>
            <a:picLocks noChangeAspect="1"/>
          </p:cNvPicPr>
          <p:nvPr/>
        </p:nvPicPr>
        <p:blipFill>
          <a:blip r:embed="rId2" cstate="print"/>
          <a:stretch>
            <a:fillRect/>
          </a:stretch>
        </p:blipFill>
        <p:spPr>
          <a:xfrm>
            <a:off x="214282" y="1500174"/>
            <a:ext cx="4929190" cy="36968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2786050" y="571480"/>
            <a:ext cx="4357718" cy="584775"/>
          </a:xfrm>
          <a:prstGeom prst="rect">
            <a:avLst/>
          </a:prstGeom>
          <a:noFill/>
        </p:spPr>
        <p:txBody>
          <a:bodyPr wrap="square" rtlCol="0">
            <a:spAutoFit/>
          </a:bodyPr>
          <a:lstStyle/>
          <a:p>
            <a:r>
              <a:rPr lang="ru-RU" sz="3200" dirty="0" smtClean="0">
                <a:solidFill>
                  <a:srgbClr val="0070C0"/>
                </a:solidFill>
                <a:latin typeface="+mj-lt"/>
              </a:rPr>
              <a:t>Театральный фестиваль</a:t>
            </a:r>
            <a:endParaRPr lang="ru-RU" sz="3200" dirty="0">
              <a:solidFill>
                <a:srgbClr val="0070C0"/>
              </a:solidFill>
              <a:latin typeface="+mj-lt"/>
            </a:endParaRPr>
          </a:p>
        </p:txBody>
      </p:sp>
      <p:pic>
        <p:nvPicPr>
          <p:cNvPr id="2050" name="Picture 2" descr="G:\конкурс\ск4.jpg"/>
          <p:cNvPicPr>
            <a:picLocks noChangeAspect="1" noChangeArrowheads="1"/>
          </p:cNvPicPr>
          <p:nvPr/>
        </p:nvPicPr>
        <p:blipFill>
          <a:blip r:embed="rId3" cstate="print"/>
          <a:srcRect/>
          <a:stretch>
            <a:fillRect/>
          </a:stretch>
        </p:blipFill>
        <p:spPr bwMode="auto">
          <a:xfrm>
            <a:off x="5357818" y="1500174"/>
            <a:ext cx="3583849" cy="4929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488" y="571480"/>
            <a:ext cx="4214842" cy="769441"/>
          </a:xfrm>
          <a:prstGeom prst="rect">
            <a:avLst/>
          </a:prstGeom>
          <a:noFill/>
        </p:spPr>
        <p:txBody>
          <a:bodyPr wrap="square" rtlCol="0">
            <a:spAutoFit/>
          </a:bodyPr>
          <a:lstStyle/>
          <a:p>
            <a:pPr algn="ctr"/>
            <a:r>
              <a:rPr lang="ru-RU" sz="4400" dirty="0" smtClean="0">
                <a:solidFill>
                  <a:srgbClr val="0070C0"/>
                </a:solidFill>
                <a:latin typeface="+mj-lt"/>
              </a:rPr>
              <a:t>А также</a:t>
            </a:r>
            <a:endParaRPr lang="ru-RU" sz="4400" dirty="0">
              <a:solidFill>
                <a:srgbClr val="0070C0"/>
              </a:solidFill>
              <a:latin typeface="+mj-lt"/>
            </a:endParaRPr>
          </a:p>
        </p:txBody>
      </p:sp>
      <p:pic>
        <p:nvPicPr>
          <p:cNvPr id="3074" name="Picture 2" descr="G:\конкурс\ск6.jpg"/>
          <p:cNvPicPr>
            <a:picLocks noChangeAspect="1" noChangeArrowheads="1"/>
          </p:cNvPicPr>
          <p:nvPr/>
        </p:nvPicPr>
        <p:blipFill>
          <a:blip r:embed="rId2" cstate="print"/>
          <a:srcRect/>
          <a:stretch>
            <a:fillRect/>
          </a:stretch>
        </p:blipFill>
        <p:spPr bwMode="auto">
          <a:xfrm>
            <a:off x="0" y="642918"/>
            <a:ext cx="3116407" cy="4286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5" name="Picture 3" descr="G:\конкурс\ск3.jpg"/>
          <p:cNvPicPr>
            <a:picLocks noChangeAspect="1" noChangeArrowheads="1"/>
          </p:cNvPicPr>
          <p:nvPr/>
        </p:nvPicPr>
        <p:blipFill>
          <a:blip r:embed="rId3" cstate="print"/>
          <a:srcRect/>
          <a:stretch>
            <a:fillRect/>
          </a:stretch>
        </p:blipFill>
        <p:spPr bwMode="auto">
          <a:xfrm>
            <a:off x="2714612" y="1928802"/>
            <a:ext cx="3064466" cy="4214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G:\конкурс\ск8.jpg"/>
          <p:cNvPicPr>
            <a:picLocks noChangeAspect="1" noChangeArrowheads="1"/>
          </p:cNvPicPr>
          <p:nvPr/>
        </p:nvPicPr>
        <p:blipFill>
          <a:blip r:embed="rId4" cstate="print"/>
          <a:srcRect/>
          <a:stretch>
            <a:fillRect/>
          </a:stretch>
        </p:blipFill>
        <p:spPr bwMode="auto">
          <a:xfrm>
            <a:off x="5715008" y="2214554"/>
            <a:ext cx="3220269" cy="4429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SC01329.jpg"/>
          <p:cNvPicPr>
            <a:picLocks noChangeAspect="1"/>
          </p:cNvPicPr>
          <p:nvPr/>
        </p:nvPicPr>
        <p:blipFill>
          <a:blip r:embed="rId2" cstate="print"/>
          <a:stretch>
            <a:fillRect/>
          </a:stretch>
        </p:blipFill>
        <p:spPr>
          <a:xfrm>
            <a:off x="285720" y="571480"/>
            <a:ext cx="4095778" cy="30718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Рисунок 4" descr="DSC01994.JPG"/>
          <p:cNvPicPr>
            <a:picLocks noChangeAspect="1"/>
          </p:cNvPicPr>
          <p:nvPr/>
        </p:nvPicPr>
        <p:blipFill>
          <a:blip r:embed="rId3" cstate="print"/>
          <a:stretch>
            <a:fillRect/>
          </a:stretch>
        </p:blipFill>
        <p:spPr>
          <a:xfrm>
            <a:off x="4786314" y="642918"/>
            <a:ext cx="4095779" cy="30718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6" descr="DSC01641.JPG"/>
          <p:cNvPicPr>
            <a:picLocks noChangeAspect="1"/>
          </p:cNvPicPr>
          <p:nvPr/>
        </p:nvPicPr>
        <p:blipFill>
          <a:blip r:embed="rId4" cstate="print"/>
          <a:stretch>
            <a:fillRect/>
          </a:stretch>
        </p:blipFill>
        <p:spPr>
          <a:xfrm>
            <a:off x="4929190" y="3786190"/>
            <a:ext cx="3809994" cy="2857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571472" y="4286256"/>
            <a:ext cx="3571900" cy="1600438"/>
          </a:xfrm>
          <a:prstGeom prst="rect">
            <a:avLst/>
          </a:prstGeom>
          <a:noFill/>
        </p:spPr>
        <p:txBody>
          <a:bodyPr wrap="square" rtlCol="0">
            <a:spAutoFit/>
          </a:bodyPr>
          <a:lstStyle/>
          <a:p>
            <a:pPr algn="ctr"/>
            <a:r>
              <a:rPr lang="ru-RU" sz="2000" dirty="0" smtClean="0">
                <a:solidFill>
                  <a:srgbClr val="0070C0"/>
                </a:solidFill>
                <a:latin typeface="+mj-lt"/>
              </a:rPr>
              <a:t>Чтоб детишки не скучали, </a:t>
            </a:r>
          </a:p>
          <a:p>
            <a:pPr algn="ctr"/>
            <a:r>
              <a:rPr lang="ru-RU" sz="2000" dirty="0" smtClean="0">
                <a:solidFill>
                  <a:srgbClr val="0070C0"/>
                </a:solidFill>
                <a:latin typeface="+mj-lt"/>
              </a:rPr>
              <a:t>Много нового узнали,</a:t>
            </a:r>
          </a:p>
          <a:p>
            <a:pPr algn="ctr"/>
            <a:r>
              <a:rPr lang="ru-RU" sz="2000" dirty="0" smtClean="0">
                <a:solidFill>
                  <a:srgbClr val="0070C0"/>
                </a:solidFill>
                <a:latin typeface="+mj-lt"/>
              </a:rPr>
              <a:t>Приглашаем мы гостей,</a:t>
            </a:r>
          </a:p>
          <a:p>
            <a:pPr algn="ctr"/>
            <a:r>
              <a:rPr lang="ru-RU" sz="2000" dirty="0" smtClean="0">
                <a:solidFill>
                  <a:srgbClr val="0070C0"/>
                </a:solidFill>
                <a:latin typeface="+mj-lt"/>
              </a:rPr>
              <a:t>Чтобы было веселей.</a:t>
            </a:r>
          </a:p>
          <a:p>
            <a:endParaRPr lang="ru-RU"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SC01592.JPG"/>
          <p:cNvPicPr>
            <a:picLocks noChangeAspect="1"/>
          </p:cNvPicPr>
          <p:nvPr/>
        </p:nvPicPr>
        <p:blipFill>
          <a:blip r:embed="rId2" cstate="print"/>
          <a:stretch>
            <a:fillRect/>
          </a:stretch>
        </p:blipFill>
        <p:spPr>
          <a:xfrm>
            <a:off x="500034" y="571480"/>
            <a:ext cx="3929058" cy="29467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descr="DSC01595.JPG"/>
          <p:cNvPicPr>
            <a:picLocks noChangeAspect="1"/>
          </p:cNvPicPr>
          <p:nvPr/>
        </p:nvPicPr>
        <p:blipFill>
          <a:blip r:embed="rId3" cstate="print"/>
          <a:stretch>
            <a:fillRect/>
          </a:stretch>
        </p:blipFill>
        <p:spPr>
          <a:xfrm>
            <a:off x="5357818" y="642918"/>
            <a:ext cx="2571736" cy="34289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descr="DSC01779.JPG"/>
          <p:cNvPicPr>
            <a:picLocks noChangeAspect="1"/>
          </p:cNvPicPr>
          <p:nvPr/>
        </p:nvPicPr>
        <p:blipFill>
          <a:blip r:embed="rId4" cstate="print"/>
          <a:stretch>
            <a:fillRect/>
          </a:stretch>
        </p:blipFill>
        <p:spPr>
          <a:xfrm>
            <a:off x="428596" y="3714752"/>
            <a:ext cx="4000527" cy="3000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4786315" y="4786323"/>
            <a:ext cx="4000528" cy="1877437"/>
          </a:xfrm>
          <a:prstGeom prst="rect">
            <a:avLst/>
          </a:prstGeom>
          <a:noFill/>
        </p:spPr>
        <p:txBody>
          <a:bodyPr wrap="square" rtlCol="0">
            <a:spAutoFit/>
          </a:bodyPr>
          <a:lstStyle/>
          <a:p>
            <a:pPr algn="ctr"/>
            <a:r>
              <a:rPr lang="ru-RU" sz="2000" dirty="0" smtClean="0">
                <a:solidFill>
                  <a:srgbClr val="0070C0"/>
                </a:solidFill>
                <a:latin typeface="+mj-lt"/>
              </a:rPr>
              <a:t>Родители детей</a:t>
            </a:r>
          </a:p>
          <a:p>
            <a:pPr algn="ctr"/>
            <a:r>
              <a:rPr lang="ru-RU" sz="2000" dirty="0" smtClean="0">
                <a:solidFill>
                  <a:srgbClr val="0070C0"/>
                </a:solidFill>
                <a:latin typeface="+mj-lt"/>
              </a:rPr>
              <a:t>во всём мне помогают.</a:t>
            </a:r>
          </a:p>
          <a:p>
            <a:pPr algn="ctr"/>
            <a:r>
              <a:rPr lang="ru-RU" sz="2000" dirty="0" smtClean="0">
                <a:solidFill>
                  <a:srgbClr val="0070C0"/>
                </a:solidFill>
                <a:latin typeface="+mj-lt"/>
              </a:rPr>
              <a:t>Всегда поддержат </a:t>
            </a:r>
          </a:p>
          <a:p>
            <a:pPr algn="ctr"/>
            <a:r>
              <a:rPr lang="ru-RU" sz="2000" dirty="0" smtClean="0">
                <a:solidFill>
                  <a:srgbClr val="0070C0"/>
                </a:solidFill>
                <a:latin typeface="+mj-lt"/>
              </a:rPr>
              <a:t>И удачи пожелают. </a:t>
            </a:r>
          </a:p>
          <a:p>
            <a:endParaRPr lang="ru-RU" dirty="0" smtClean="0"/>
          </a:p>
          <a:p>
            <a:endParaRPr lang="ru-RU"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SC00686.JPG"/>
          <p:cNvPicPr>
            <a:picLocks noChangeAspect="1"/>
          </p:cNvPicPr>
          <p:nvPr/>
        </p:nvPicPr>
        <p:blipFill>
          <a:blip r:embed="rId2" cstate="print"/>
          <a:stretch>
            <a:fillRect/>
          </a:stretch>
        </p:blipFill>
        <p:spPr>
          <a:xfrm>
            <a:off x="214282" y="214290"/>
            <a:ext cx="4143404" cy="3107554"/>
          </a:xfrm>
          <a:prstGeom prst="rect">
            <a:avLst/>
          </a:prstGeom>
          <a:ln>
            <a:noFill/>
          </a:ln>
          <a:effectLst>
            <a:softEdge rad="112500"/>
          </a:effectLst>
        </p:spPr>
      </p:pic>
      <p:pic>
        <p:nvPicPr>
          <p:cNvPr id="3" name="Рисунок 2" descr="DSC01491.JPG"/>
          <p:cNvPicPr>
            <a:picLocks noChangeAspect="1"/>
          </p:cNvPicPr>
          <p:nvPr/>
        </p:nvPicPr>
        <p:blipFill>
          <a:blip r:embed="rId3" cstate="print"/>
          <a:stretch>
            <a:fillRect/>
          </a:stretch>
        </p:blipFill>
        <p:spPr>
          <a:xfrm>
            <a:off x="4714876" y="214290"/>
            <a:ext cx="4119559" cy="3089670"/>
          </a:xfrm>
          <a:prstGeom prst="rect">
            <a:avLst/>
          </a:prstGeom>
          <a:ln>
            <a:noFill/>
          </a:ln>
          <a:effectLst>
            <a:softEdge rad="112500"/>
          </a:effectLst>
        </p:spPr>
      </p:pic>
      <p:pic>
        <p:nvPicPr>
          <p:cNvPr id="5" name="Рисунок 4" descr="DSC00582.JPG"/>
          <p:cNvPicPr>
            <a:picLocks noChangeAspect="1"/>
          </p:cNvPicPr>
          <p:nvPr/>
        </p:nvPicPr>
        <p:blipFill>
          <a:blip r:embed="rId4" cstate="print"/>
          <a:stretch>
            <a:fillRect/>
          </a:stretch>
        </p:blipFill>
        <p:spPr>
          <a:xfrm>
            <a:off x="214282" y="3571876"/>
            <a:ext cx="4095747" cy="3071810"/>
          </a:xfrm>
          <a:prstGeom prst="rect">
            <a:avLst/>
          </a:prstGeom>
          <a:ln>
            <a:noFill/>
          </a:ln>
          <a:effectLst>
            <a:softEdge rad="112500"/>
          </a:effectLst>
        </p:spPr>
      </p:pic>
      <p:pic>
        <p:nvPicPr>
          <p:cNvPr id="6" name="Рисунок 5" descr="DSC00357.JPG"/>
          <p:cNvPicPr>
            <a:picLocks noChangeAspect="1"/>
          </p:cNvPicPr>
          <p:nvPr/>
        </p:nvPicPr>
        <p:blipFill>
          <a:blip r:embed="rId5" cstate="print"/>
          <a:stretch>
            <a:fillRect/>
          </a:stretch>
        </p:blipFill>
        <p:spPr>
          <a:xfrm>
            <a:off x="4714876" y="3571876"/>
            <a:ext cx="4143404" cy="310755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SC01631.JPG"/>
          <p:cNvPicPr>
            <a:picLocks noChangeAspect="1"/>
          </p:cNvPicPr>
          <p:nvPr/>
        </p:nvPicPr>
        <p:blipFill>
          <a:blip r:embed="rId2" cstate="print"/>
          <a:stretch>
            <a:fillRect/>
          </a:stretch>
        </p:blipFill>
        <p:spPr>
          <a:xfrm>
            <a:off x="4714876" y="214290"/>
            <a:ext cx="4071966" cy="30539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Рисунок 2" descr="DSC01993.JPG"/>
          <p:cNvPicPr>
            <a:picLocks noChangeAspect="1"/>
          </p:cNvPicPr>
          <p:nvPr/>
        </p:nvPicPr>
        <p:blipFill>
          <a:blip r:embed="rId3" cstate="print"/>
          <a:stretch>
            <a:fillRect/>
          </a:stretch>
        </p:blipFill>
        <p:spPr>
          <a:xfrm>
            <a:off x="214282" y="214289"/>
            <a:ext cx="4095780" cy="30718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Рисунок 3" descr="DSC02043.JPG"/>
          <p:cNvPicPr>
            <a:picLocks noChangeAspect="1"/>
          </p:cNvPicPr>
          <p:nvPr/>
        </p:nvPicPr>
        <p:blipFill>
          <a:blip r:embed="rId4" cstate="print"/>
          <a:stretch>
            <a:fillRect/>
          </a:stretch>
        </p:blipFill>
        <p:spPr>
          <a:xfrm>
            <a:off x="4667220" y="3500438"/>
            <a:ext cx="4191028" cy="31432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071538" y="4714884"/>
            <a:ext cx="184731" cy="369332"/>
          </a:xfrm>
          <a:prstGeom prst="rect">
            <a:avLst/>
          </a:prstGeom>
          <a:noFill/>
        </p:spPr>
        <p:txBody>
          <a:bodyPr wrap="none" rtlCol="0">
            <a:spAutoFit/>
          </a:bodyPr>
          <a:lstStyle/>
          <a:p>
            <a:endParaRPr lang="ru-RU" dirty="0"/>
          </a:p>
        </p:txBody>
      </p:sp>
      <p:sp>
        <p:nvSpPr>
          <p:cNvPr id="7" name="TextBox 6"/>
          <p:cNvSpPr txBox="1"/>
          <p:nvPr/>
        </p:nvSpPr>
        <p:spPr>
          <a:xfrm>
            <a:off x="214282" y="4143380"/>
            <a:ext cx="4143404" cy="707886"/>
          </a:xfrm>
          <a:prstGeom prst="rect">
            <a:avLst/>
          </a:prstGeom>
          <a:noFill/>
        </p:spPr>
        <p:txBody>
          <a:bodyPr wrap="square" rtlCol="0">
            <a:spAutoFit/>
          </a:bodyPr>
          <a:lstStyle/>
          <a:p>
            <a:pPr algn="ctr"/>
            <a:r>
              <a:rPr lang="ru-RU" sz="2000" dirty="0" smtClean="0">
                <a:solidFill>
                  <a:srgbClr val="0070C0"/>
                </a:solidFill>
                <a:latin typeface="+mj-lt"/>
              </a:rPr>
              <a:t>В жизни сада активно участвую</a:t>
            </a:r>
          </a:p>
          <a:p>
            <a:pPr algn="ctr"/>
            <a:r>
              <a:rPr lang="ru-RU" sz="2000" dirty="0" smtClean="0">
                <a:solidFill>
                  <a:srgbClr val="0070C0"/>
                </a:solidFill>
                <a:latin typeface="+mj-lt"/>
              </a:rPr>
              <a:t>Да реализую проекты разные</a:t>
            </a:r>
            <a:r>
              <a:rPr lang="ru-RU" dirty="0" smtClean="0"/>
              <a:t>.</a:t>
            </a:r>
            <a:endParaRPr lang="ru-RU"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96908"/>
          </a:xfrm>
        </p:spPr>
        <p:txBody>
          <a:bodyPr>
            <a:normAutofit fontScale="90000"/>
          </a:bodyPr>
          <a:lstStyle/>
          <a:p>
            <a:r>
              <a:rPr lang="ru-RU" dirty="0" smtClean="0"/>
              <a:t>                Детское творчество</a:t>
            </a:r>
            <a:endParaRPr lang="ru-RU" dirty="0"/>
          </a:p>
        </p:txBody>
      </p:sp>
      <p:pic>
        <p:nvPicPr>
          <p:cNvPr id="3" name="Рисунок 2" descr="0SC01276.jpg"/>
          <p:cNvPicPr>
            <a:picLocks noChangeAspect="1"/>
          </p:cNvPicPr>
          <p:nvPr/>
        </p:nvPicPr>
        <p:blipFill>
          <a:blip r:embed="rId2" cstate="print"/>
          <a:stretch>
            <a:fillRect/>
          </a:stretch>
        </p:blipFill>
        <p:spPr>
          <a:xfrm>
            <a:off x="214282" y="1142984"/>
            <a:ext cx="3905277" cy="2928958"/>
          </a:xfrm>
          <a:prstGeom prst="rect">
            <a:avLst/>
          </a:prstGeom>
        </p:spPr>
      </p:pic>
      <p:pic>
        <p:nvPicPr>
          <p:cNvPr id="4" name="Рисунок 3" descr="DSC00585.JPG"/>
          <p:cNvPicPr>
            <a:picLocks noChangeAspect="1"/>
          </p:cNvPicPr>
          <p:nvPr/>
        </p:nvPicPr>
        <p:blipFill>
          <a:blip r:embed="rId3" cstate="print"/>
          <a:stretch>
            <a:fillRect/>
          </a:stretch>
        </p:blipFill>
        <p:spPr>
          <a:xfrm>
            <a:off x="4286248" y="1142984"/>
            <a:ext cx="3833839" cy="2875379"/>
          </a:xfrm>
          <a:prstGeom prst="rect">
            <a:avLst/>
          </a:prstGeom>
        </p:spPr>
      </p:pic>
      <p:pic>
        <p:nvPicPr>
          <p:cNvPr id="5" name="Рисунок 4" descr="DSC00723.JPG"/>
          <p:cNvPicPr>
            <a:picLocks noChangeAspect="1"/>
          </p:cNvPicPr>
          <p:nvPr/>
        </p:nvPicPr>
        <p:blipFill>
          <a:blip r:embed="rId4" cstate="print"/>
          <a:stretch>
            <a:fillRect/>
          </a:stretch>
        </p:blipFill>
        <p:spPr>
          <a:xfrm>
            <a:off x="214282" y="3714752"/>
            <a:ext cx="3905277" cy="2928958"/>
          </a:xfrm>
          <a:prstGeom prst="rect">
            <a:avLst/>
          </a:prstGeom>
        </p:spPr>
      </p:pic>
      <p:pic>
        <p:nvPicPr>
          <p:cNvPr id="6" name="Рисунок 5" descr="DSC01434.JPG"/>
          <p:cNvPicPr>
            <a:picLocks noChangeAspect="1"/>
          </p:cNvPicPr>
          <p:nvPr/>
        </p:nvPicPr>
        <p:blipFill>
          <a:blip r:embed="rId5" cstate="print"/>
          <a:stretch>
            <a:fillRect/>
          </a:stretch>
        </p:blipFill>
        <p:spPr>
          <a:xfrm>
            <a:off x="4286248" y="3643314"/>
            <a:ext cx="4000496" cy="3000373"/>
          </a:xfrm>
          <a:prstGeom prst="rect">
            <a:avLst/>
          </a:prstGeom>
        </p:spPr>
      </p:pic>
      <p:pic>
        <p:nvPicPr>
          <p:cNvPr id="7" name="Рисунок 6" descr="DSC01443.JPG"/>
          <p:cNvPicPr>
            <a:picLocks noChangeAspect="1"/>
          </p:cNvPicPr>
          <p:nvPr/>
        </p:nvPicPr>
        <p:blipFill>
          <a:blip r:embed="rId6" cstate="print"/>
          <a:stretch>
            <a:fillRect/>
          </a:stretch>
        </p:blipFill>
        <p:spPr>
          <a:xfrm>
            <a:off x="214282" y="1214422"/>
            <a:ext cx="3905245" cy="2928934"/>
          </a:xfrm>
          <a:prstGeom prst="rect">
            <a:avLst/>
          </a:prstGeom>
        </p:spPr>
      </p:pic>
      <p:pic>
        <p:nvPicPr>
          <p:cNvPr id="8" name="Рисунок 7" descr="DSC01504.JPG"/>
          <p:cNvPicPr>
            <a:picLocks noChangeAspect="1"/>
          </p:cNvPicPr>
          <p:nvPr/>
        </p:nvPicPr>
        <p:blipFill>
          <a:blip r:embed="rId7" cstate="print"/>
          <a:stretch>
            <a:fillRect/>
          </a:stretch>
        </p:blipFill>
        <p:spPr>
          <a:xfrm>
            <a:off x="5429256" y="1142984"/>
            <a:ext cx="3071816" cy="4095755"/>
          </a:xfrm>
          <a:prstGeom prst="rect">
            <a:avLst/>
          </a:prstGeom>
        </p:spPr>
      </p:pic>
      <p:pic>
        <p:nvPicPr>
          <p:cNvPr id="9" name="Рисунок 8" descr="DSC02302.JPG"/>
          <p:cNvPicPr>
            <a:picLocks noChangeAspect="1"/>
          </p:cNvPicPr>
          <p:nvPr/>
        </p:nvPicPr>
        <p:blipFill>
          <a:blip r:embed="rId8" cstate="print"/>
          <a:stretch>
            <a:fillRect/>
          </a:stretch>
        </p:blipFill>
        <p:spPr>
          <a:xfrm>
            <a:off x="2786050" y="1142984"/>
            <a:ext cx="3643320" cy="48577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descr="G:\конкурс\ск7.jpg"/>
          <p:cNvPicPr>
            <a:picLocks noChangeAspect="1" noChangeArrowheads="1"/>
          </p:cNvPicPr>
          <p:nvPr/>
        </p:nvPicPr>
        <p:blipFill>
          <a:blip r:embed="rId2" cstate="print"/>
          <a:srcRect/>
          <a:stretch>
            <a:fillRect/>
          </a:stretch>
        </p:blipFill>
        <p:spPr bwMode="auto">
          <a:xfrm>
            <a:off x="428596" y="214289"/>
            <a:ext cx="2928958" cy="4028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9" name="Picture 3" descr="G:\конкурс\ск2.jpg"/>
          <p:cNvPicPr>
            <a:picLocks noChangeAspect="1" noChangeArrowheads="1"/>
          </p:cNvPicPr>
          <p:nvPr/>
        </p:nvPicPr>
        <p:blipFill>
          <a:blip r:embed="rId3" cstate="print"/>
          <a:srcRect/>
          <a:stretch>
            <a:fillRect/>
          </a:stretch>
        </p:blipFill>
        <p:spPr bwMode="auto">
          <a:xfrm>
            <a:off x="4071934" y="214290"/>
            <a:ext cx="4857752" cy="35319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G:\конкурс\ск1.jpg"/>
          <p:cNvPicPr>
            <a:picLocks noChangeAspect="1" noChangeArrowheads="1"/>
          </p:cNvPicPr>
          <p:nvPr/>
        </p:nvPicPr>
        <p:blipFill>
          <a:blip r:embed="rId4" cstate="print"/>
          <a:srcRect/>
          <a:stretch>
            <a:fillRect/>
          </a:stretch>
        </p:blipFill>
        <p:spPr bwMode="auto">
          <a:xfrm>
            <a:off x="214282" y="3140968"/>
            <a:ext cx="4929190" cy="35838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5357818" y="4214818"/>
            <a:ext cx="3500462" cy="1015663"/>
          </a:xfrm>
          <a:prstGeom prst="rect">
            <a:avLst/>
          </a:prstGeom>
          <a:noFill/>
        </p:spPr>
        <p:txBody>
          <a:bodyPr wrap="square" rtlCol="0">
            <a:spAutoFit/>
          </a:bodyPr>
          <a:lstStyle/>
          <a:p>
            <a:pPr algn="ctr"/>
            <a:r>
              <a:rPr lang="ru-RU" sz="2000" dirty="0" smtClean="0">
                <a:solidFill>
                  <a:srgbClr val="0070C0"/>
                </a:solidFill>
                <a:latin typeface="+mj-lt"/>
              </a:rPr>
              <a:t>Обучаюсь на курсах для знания</a:t>
            </a:r>
          </a:p>
          <a:p>
            <a:pPr algn="ctr"/>
            <a:r>
              <a:rPr lang="ru-RU" sz="2000" dirty="0" smtClean="0">
                <a:solidFill>
                  <a:srgbClr val="0070C0"/>
                </a:solidFill>
                <a:latin typeface="+mj-lt"/>
              </a:rPr>
              <a:t>Да посещаю форумы разные.</a:t>
            </a:r>
            <a:endParaRPr lang="ru-RU" sz="2000" dirty="0">
              <a:solidFill>
                <a:srgbClr val="0070C0"/>
              </a:solidFill>
              <a:latin typeface="+mj-l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SC01428.JPG"/>
          <p:cNvPicPr>
            <a:picLocks noChangeAspect="1"/>
          </p:cNvPicPr>
          <p:nvPr/>
        </p:nvPicPr>
        <p:blipFill>
          <a:blip r:embed="rId2" cstate="print"/>
          <a:stretch>
            <a:fillRect/>
          </a:stretch>
        </p:blipFill>
        <p:spPr>
          <a:xfrm>
            <a:off x="4572000" y="3429000"/>
            <a:ext cx="4286248" cy="32146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descr="DSC01730.JPG"/>
          <p:cNvPicPr>
            <a:picLocks noChangeAspect="1"/>
          </p:cNvPicPr>
          <p:nvPr/>
        </p:nvPicPr>
        <p:blipFill>
          <a:blip r:embed="rId3" cstate="print"/>
          <a:stretch>
            <a:fillRect/>
          </a:stretch>
        </p:blipFill>
        <p:spPr>
          <a:xfrm>
            <a:off x="285720" y="285729"/>
            <a:ext cx="4286280" cy="32147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571472" y="3857628"/>
            <a:ext cx="3643338" cy="1938992"/>
          </a:xfrm>
          <a:prstGeom prst="rect">
            <a:avLst/>
          </a:prstGeom>
          <a:noFill/>
        </p:spPr>
        <p:txBody>
          <a:bodyPr wrap="square" rtlCol="0">
            <a:spAutoFit/>
          </a:bodyPr>
          <a:lstStyle/>
          <a:p>
            <a:pPr>
              <a:defRPr/>
            </a:pPr>
            <a:r>
              <a:rPr lang="ru-RU" sz="2000" b="1" dirty="0" smtClean="0">
                <a:solidFill>
                  <a:srgbClr val="0070C0"/>
                </a:solidFill>
                <a:latin typeface="+mj-lt"/>
              </a:rPr>
              <a:t>Я бесконечно благодарна своему коллективу, который в трудную минуту всегда поможет, а в работе поддержит, научит и подскажет.</a:t>
            </a:r>
            <a:endParaRPr lang="ru-RU" sz="2000" b="1" dirty="0">
              <a:solidFill>
                <a:srgbClr val="0070C0"/>
              </a:solidFill>
              <a:latin typeface="+mj-l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DSC00903.JPG"/>
          <p:cNvPicPr>
            <a:picLocks noChangeAspect="1"/>
          </p:cNvPicPr>
          <p:nvPr/>
        </p:nvPicPr>
        <p:blipFill>
          <a:blip r:embed="rId2" cstate="print"/>
          <a:stretch>
            <a:fillRect/>
          </a:stretch>
        </p:blipFill>
        <p:spPr>
          <a:xfrm>
            <a:off x="642910" y="714356"/>
            <a:ext cx="3119459" cy="23395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Рисунок 3" descr="DSC00906.JPG"/>
          <p:cNvPicPr>
            <a:picLocks noChangeAspect="1"/>
          </p:cNvPicPr>
          <p:nvPr/>
        </p:nvPicPr>
        <p:blipFill>
          <a:blip r:embed="rId3" cstate="print"/>
          <a:stretch>
            <a:fillRect/>
          </a:stretch>
        </p:blipFill>
        <p:spPr>
          <a:xfrm>
            <a:off x="714348" y="4071942"/>
            <a:ext cx="3143239" cy="23574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Рисунок 4" descr="DSC00078.JPG"/>
          <p:cNvPicPr>
            <a:picLocks noChangeAspect="1"/>
          </p:cNvPicPr>
          <p:nvPr/>
        </p:nvPicPr>
        <p:blipFill>
          <a:blip r:embed="rId4" cstate="print"/>
          <a:stretch>
            <a:fillRect/>
          </a:stretch>
        </p:blipFill>
        <p:spPr>
          <a:xfrm>
            <a:off x="5357818" y="642918"/>
            <a:ext cx="3286116" cy="246458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 name="Рисунок 5" descr="DSC00084.JPG"/>
          <p:cNvPicPr>
            <a:picLocks noChangeAspect="1"/>
          </p:cNvPicPr>
          <p:nvPr/>
        </p:nvPicPr>
        <p:blipFill>
          <a:blip r:embed="rId5" cstate="print"/>
          <a:stretch>
            <a:fillRect/>
          </a:stretch>
        </p:blipFill>
        <p:spPr>
          <a:xfrm>
            <a:off x="5143504" y="3929066"/>
            <a:ext cx="3333742" cy="250030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7" name="TextBox 6"/>
          <p:cNvSpPr txBox="1"/>
          <p:nvPr/>
        </p:nvSpPr>
        <p:spPr>
          <a:xfrm>
            <a:off x="3000364" y="2928934"/>
            <a:ext cx="3500462" cy="584775"/>
          </a:xfrm>
          <a:prstGeom prst="rect">
            <a:avLst/>
          </a:prstGeom>
          <a:noFill/>
        </p:spPr>
        <p:txBody>
          <a:bodyPr wrap="square" rtlCol="0">
            <a:spAutoFit/>
          </a:bodyPr>
          <a:lstStyle/>
          <a:p>
            <a:pPr algn="ctr"/>
            <a:r>
              <a:rPr lang="ru-RU" sz="3200" dirty="0" smtClean="0">
                <a:solidFill>
                  <a:srgbClr val="0070C0"/>
                </a:solidFill>
                <a:latin typeface="+mj-lt"/>
              </a:rPr>
              <a:t>Моё увлечение</a:t>
            </a:r>
            <a:endParaRPr lang="ru-RU" sz="3200" dirty="0">
              <a:solidFill>
                <a:srgbClr val="0070C0"/>
              </a:solidFill>
              <a:latin typeface="+mj-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872863"/>
            <a:ext cx="3900488" cy="5094812"/>
          </a:xfrm>
        </p:spPr>
      </p:pic>
      <p:sp>
        <p:nvSpPr>
          <p:cNvPr id="4" name="Содержимое 3"/>
          <p:cNvSpPr>
            <a:spLocks noGrp="1"/>
          </p:cNvSpPr>
          <p:nvPr>
            <p:ph sz="half" idx="2"/>
          </p:nvPr>
        </p:nvSpPr>
        <p:spPr>
          <a:xfrm>
            <a:off x="4643438" y="714356"/>
            <a:ext cx="4214842" cy="5411807"/>
          </a:xfrm>
        </p:spPr>
        <p:txBody>
          <a:bodyPr>
            <a:normAutofit/>
          </a:bodyPr>
          <a:lstStyle/>
          <a:p>
            <a:pPr>
              <a:buNone/>
            </a:pPr>
            <a:r>
              <a:rPr lang="ru-RU" sz="2800" dirty="0" smtClean="0">
                <a:solidFill>
                  <a:srgbClr val="0070C0"/>
                </a:solidFill>
                <a:latin typeface="+mj-lt"/>
              </a:rPr>
              <a:t>Данилова </a:t>
            </a:r>
          </a:p>
          <a:p>
            <a:pPr>
              <a:buNone/>
            </a:pPr>
            <a:r>
              <a:rPr lang="ru-RU" sz="2800" dirty="0" smtClean="0">
                <a:solidFill>
                  <a:srgbClr val="0070C0"/>
                </a:solidFill>
                <a:latin typeface="+mj-lt"/>
              </a:rPr>
              <a:t>Светлана </a:t>
            </a:r>
          </a:p>
          <a:p>
            <a:pPr>
              <a:buNone/>
            </a:pPr>
            <a:r>
              <a:rPr lang="ru-RU" sz="2800" dirty="0" smtClean="0">
                <a:solidFill>
                  <a:srgbClr val="0070C0"/>
                </a:solidFill>
                <a:latin typeface="+mj-lt"/>
              </a:rPr>
              <a:t>Константиновна – воспитатель </a:t>
            </a:r>
          </a:p>
          <a:p>
            <a:pPr>
              <a:buNone/>
            </a:pPr>
            <a:r>
              <a:rPr lang="ru-RU" sz="2400" dirty="0" smtClean="0">
                <a:solidFill>
                  <a:srgbClr val="0070C0"/>
                </a:solidFill>
                <a:latin typeface="+mj-lt"/>
              </a:rPr>
              <a:t>Образование -высшее педагогическое</a:t>
            </a:r>
          </a:p>
          <a:p>
            <a:pPr>
              <a:buNone/>
            </a:pPr>
            <a:r>
              <a:rPr lang="ru-RU" sz="2400" dirty="0" smtClean="0">
                <a:solidFill>
                  <a:srgbClr val="0070C0"/>
                </a:solidFill>
                <a:latin typeface="+mj-lt"/>
              </a:rPr>
              <a:t>Педагогический стаж – 26лет</a:t>
            </a:r>
          </a:p>
          <a:p>
            <a:pPr>
              <a:buNone/>
            </a:pPr>
            <a:r>
              <a:rPr lang="ru-RU" sz="2400" dirty="0" smtClean="0">
                <a:solidFill>
                  <a:srgbClr val="0070C0"/>
                </a:solidFill>
                <a:latin typeface="+mj-lt"/>
              </a:rPr>
              <a:t>В должности – 3года</a:t>
            </a:r>
          </a:p>
          <a:p>
            <a:pPr>
              <a:buNone/>
            </a:pPr>
            <a:r>
              <a:rPr lang="ru-RU" sz="2400" dirty="0" smtClean="0">
                <a:solidFill>
                  <a:srgbClr val="0070C0"/>
                </a:solidFill>
                <a:latin typeface="+mj-lt"/>
              </a:rPr>
              <a:t>1 квалификационная категория</a:t>
            </a:r>
            <a:endParaRPr lang="ru-RU" sz="2400" dirty="0">
              <a:solidFill>
                <a:srgbClr val="0070C0"/>
              </a:solidFill>
              <a:latin typeface="+mj-l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2689" y="506430"/>
            <a:ext cx="5500726" cy="2246769"/>
          </a:xfrm>
          <a:prstGeom prst="rect">
            <a:avLst/>
          </a:prstGeom>
          <a:noFill/>
          <a:effectLst/>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ru-RU" sz="2800" b="1" cap="all" dirty="0" smtClean="0">
                <a:ln/>
                <a:solidFill>
                  <a:schemeClr val="accent1"/>
                </a:solidFill>
                <a:effectLst>
                  <a:glow rad="63500">
                    <a:schemeClr val="accent2">
                      <a:satMod val="175000"/>
                      <a:alpha val="40000"/>
                    </a:schemeClr>
                  </a:glow>
                </a:effectLst>
                <a:latin typeface="+mj-lt"/>
              </a:rPr>
              <a:t>Вам о себе лишь объективно.</a:t>
            </a:r>
          </a:p>
          <a:p>
            <a:pPr algn="ctr"/>
            <a:r>
              <a:rPr lang="ru-RU" sz="2800" b="1" cap="all" dirty="0" smtClean="0">
                <a:ln/>
                <a:solidFill>
                  <a:schemeClr val="accent1"/>
                </a:solidFill>
                <a:effectLst>
                  <a:glow rad="63500">
                    <a:schemeClr val="accent2">
                      <a:satMod val="175000"/>
                      <a:alpha val="40000"/>
                    </a:schemeClr>
                  </a:glow>
                </a:effectLst>
                <a:latin typeface="+mj-lt"/>
              </a:rPr>
              <a:t>Ведь перед судьями не врут.</a:t>
            </a:r>
          </a:p>
          <a:p>
            <a:pPr algn="ctr"/>
            <a:r>
              <a:rPr lang="ru-RU" sz="2800" b="1" cap="all" dirty="0" smtClean="0">
                <a:ln/>
                <a:solidFill>
                  <a:schemeClr val="accent1"/>
                </a:solidFill>
                <a:effectLst>
                  <a:glow rad="63500">
                    <a:schemeClr val="accent2">
                      <a:satMod val="175000"/>
                      <a:alpha val="40000"/>
                    </a:schemeClr>
                  </a:glow>
                </a:effectLst>
                <a:latin typeface="+mj-lt"/>
              </a:rPr>
              <a:t>Я не конфликтна, позитивна, </a:t>
            </a:r>
          </a:p>
          <a:p>
            <a:pPr algn="ctr"/>
            <a:r>
              <a:rPr lang="ru-RU" sz="2800" b="1" cap="all" dirty="0" smtClean="0">
                <a:ln/>
                <a:solidFill>
                  <a:schemeClr val="accent1"/>
                </a:solidFill>
                <a:effectLst>
                  <a:glow rad="63500">
                    <a:schemeClr val="accent2">
                      <a:satMod val="175000"/>
                      <a:alpha val="40000"/>
                    </a:schemeClr>
                  </a:glow>
                </a:effectLst>
                <a:latin typeface="+mj-lt"/>
              </a:rPr>
              <a:t>Ценю, люблю свой нужный труд!</a:t>
            </a:r>
            <a:endParaRPr lang="ru-RU" sz="2800" b="1" cap="all" dirty="0">
              <a:ln/>
              <a:solidFill>
                <a:schemeClr val="accent1"/>
              </a:solidFill>
              <a:effectLst>
                <a:glow rad="63500">
                  <a:schemeClr val="accent2">
                    <a:satMod val="175000"/>
                    <a:alpha val="40000"/>
                  </a:schemeClr>
                </a:glow>
              </a:effectLst>
              <a:latin typeface="+mj-lt"/>
            </a:endParaRPr>
          </a:p>
        </p:txBody>
      </p:sp>
      <p:pic>
        <p:nvPicPr>
          <p:cNvPr id="7" name="Рисунок 6" descr="DSC02189.JPG"/>
          <p:cNvPicPr>
            <a:picLocks noChangeAspect="1"/>
          </p:cNvPicPr>
          <p:nvPr/>
        </p:nvPicPr>
        <p:blipFill rotWithShape="1">
          <a:blip r:embed="rId2" cstate="print"/>
          <a:srcRect l="26022" t="29157" r="29857" b="12370"/>
          <a:stretch/>
        </p:blipFill>
        <p:spPr>
          <a:xfrm>
            <a:off x="2483768" y="2753199"/>
            <a:ext cx="4010479" cy="3986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1857364"/>
            <a:ext cx="8120090" cy="2857520"/>
          </a:xfrm>
        </p:spPr>
        <p:txBody>
          <a:bodyPr/>
          <a:lstStyle/>
          <a:p>
            <a:endParaRPr lang="ru-RU" dirty="0"/>
          </a:p>
        </p:txBody>
      </p:sp>
      <p:sp>
        <p:nvSpPr>
          <p:cNvPr id="3" name="Прямоугольник 2"/>
          <p:cNvSpPr/>
          <p:nvPr/>
        </p:nvSpPr>
        <p:spPr>
          <a:xfrm>
            <a:off x="500034" y="2967335"/>
            <a:ext cx="7750056" cy="156966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ru-RU" sz="48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Спасибо за внимание!</a:t>
            </a:r>
            <a:endParaRPr lang="ru-RU" sz="48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2428868"/>
            <a:ext cx="7772400" cy="2500331"/>
          </a:xfrm>
        </p:spPr>
        <p:txBody>
          <a:bodyPr/>
          <a:lstStyle/>
          <a:p>
            <a:pPr algn="ctr"/>
            <a:r>
              <a:rPr lang="ru-RU" dirty="0" smtClean="0"/>
              <a:t>        </a:t>
            </a:r>
            <a:r>
              <a:rPr lang="ru-RU" i="1" dirty="0" smtClean="0"/>
              <a:t>«Не БОЙСЯ ТРУДНОСТЕЙ»</a:t>
            </a:r>
            <a:endParaRPr lang="ru-RU" i="1" dirty="0"/>
          </a:p>
        </p:txBody>
      </p:sp>
      <p:sp>
        <p:nvSpPr>
          <p:cNvPr id="3" name="Текст 2"/>
          <p:cNvSpPr>
            <a:spLocks noGrp="1"/>
          </p:cNvSpPr>
          <p:nvPr>
            <p:ph type="body" idx="1"/>
          </p:nvPr>
        </p:nvSpPr>
        <p:spPr>
          <a:xfrm>
            <a:off x="722313" y="714357"/>
            <a:ext cx="7772400" cy="1071569"/>
          </a:xfrm>
        </p:spPr>
        <p:txBody>
          <a:bodyPr>
            <a:normAutofit/>
          </a:bodyPr>
          <a:lstStyle/>
          <a:p>
            <a:pPr algn="ctr"/>
            <a:r>
              <a:rPr lang="ru-RU" sz="4000" b="1" dirty="0" smtClean="0">
                <a:solidFill>
                  <a:srgbClr val="002060"/>
                </a:solidFill>
              </a:rPr>
              <a:t>Жизненное кредо </a:t>
            </a:r>
            <a:endParaRPr lang="ru-RU" sz="4000" b="1" dirty="0">
              <a:solidFill>
                <a:srgbClr val="00206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14356"/>
            <a:ext cx="8229600" cy="5500726"/>
          </a:xfrm>
        </p:spPr>
        <p:txBody>
          <a:bodyPr>
            <a:normAutofit fontScale="90000"/>
          </a:bodyPr>
          <a:lstStyle/>
          <a:p>
            <a:pPr algn="ctr"/>
            <a:r>
              <a:rPr lang="ru-RU" sz="3600" dirty="0" smtClean="0"/>
              <a:t/>
            </a:r>
            <a:br>
              <a:rPr lang="ru-RU" sz="3600" dirty="0" smtClean="0"/>
            </a:br>
            <a:r>
              <a:rPr lang="ru-RU" sz="3600" dirty="0" smtClean="0"/>
              <a:t/>
            </a:r>
            <a:br>
              <a:rPr lang="ru-RU" sz="3600" dirty="0" smtClean="0"/>
            </a:br>
            <a:r>
              <a:rPr lang="ru-RU" sz="3600" dirty="0" smtClean="0"/>
              <a:t/>
            </a:r>
            <a:br>
              <a:rPr lang="ru-RU" sz="3600" dirty="0" smtClean="0"/>
            </a:br>
            <a:r>
              <a:rPr lang="ru-RU" sz="3600" dirty="0" smtClean="0"/>
              <a:t/>
            </a:r>
            <a:br>
              <a:rPr lang="ru-RU" sz="3600" dirty="0" smtClean="0"/>
            </a:br>
            <a:r>
              <a:rPr lang="ru-RU" sz="3600" dirty="0" smtClean="0"/>
              <a:t/>
            </a:r>
            <a:br>
              <a:rPr lang="ru-RU" sz="3600" dirty="0" smtClean="0"/>
            </a:br>
            <a:r>
              <a:rPr lang="ru-RU" sz="3600" dirty="0" smtClean="0"/>
              <a:t/>
            </a:r>
            <a:br>
              <a:rPr lang="ru-RU" sz="3600" dirty="0" smtClean="0"/>
            </a:br>
            <a:r>
              <a:rPr lang="ru-RU" sz="3600" dirty="0" smtClean="0"/>
              <a:t/>
            </a:r>
            <a:br>
              <a:rPr lang="ru-RU" sz="3600" dirty="0" smtClean="0"/>
            </a:br>
            <a:r>
              <a:rPr lang="ru-RU" sz="3100" dirty="0" smtClean="0"/>
              <a:t>Каким должен быть воспитатель?</a:t>
            </a:r>
            <a:br>
              <a:rPr lang="ru-RU" sz="3100" dirty="0" smtClean="0"/>
            </a:br>
            <a:r>
              <a:rPr lang="ru-RU" sz="3100" dirty="0" smtClean="0"/>
              <a:t>Конечно добрым должен быть!</a:t>
            </a:r>
            <a:br>
              <a:rPr lang="ru-RU" sz="3100" dirty="0" smtClean="0"/>
            </a:br>
            <a:r>
              <a:rPr lang="ru-RU" sz="3100" dirty="0" smtClean="0"/>
              <a:t>Любить детей, любить ученье,</a:t>
            </a:r>
            <a:br>
              <a:rPr lang="ru-RU" sz="3100" dirty="0" smtClean="0"/>
            </a:br>
            <a:r>
              <a:rPr lang="ru-RU" sz="3100" dirty="0" smtClean="0"/>
              <a:t>Свою профессию любить!</a:t>
            </a:r>
            <a:br>
              <a:rPr lang="ru-RU" sz="3100" dirty="0" smtClean="0"/>
            </a:br>
            <a:r>
              <a:rPr lang="ru-RU" sz="3100" dirty="0" smtClean="0"/>
              <a:t> Каким должен быть воспитатель? </a:t>
            </a:r>
            <a:br>
              <a:rPr lang="ru-RU" sz="3100" dirty="0" smtClean="0"/>
            </a:br>
            <a:r>
              <a:rPr lang="ru-RU" sz="3100" dirty="0" smtClean="0"/>
              <a:t>Конечно щедрым должен быть!</a:t>
            </a:r>
            <a:br>
              <a:rPr lang="ru-RU" sz="3100" dirty="0" smtClean="0"/>
            </a:br>
            <a:r>
              <a:rPr lang="ru-RU" sz="3100" dirty="0" smtClean="0"/>
              <a:t>Всего себя без сожаленья </a:t>
            </a:r>
            <a:br>
              <a:rPr lang="ru-RU" sz="3100" dirty="0" smtClean="0"/>
            </a:br>
            <a:r>
              <a:rPr lang="ru-RU" sz="3100" dirty="0" smtClean="0"/>
              <a:t>Он должен детям подарить!</a:t>
            </a:r>
            <a:r>
              <a:rPr lang="ru-RU" dirty="0" smtClean="0"/>
              <a:t/>
            </a:r>
            <a:br>
              <a:rPr lang="ru-RU" dirty="0" smtClean="0"/>
            </a:br>
            <a:r>
              <a:rPr lang="ru-RU" dirty="0" smtClean="0"/>
              <a:t/>
            </a:r>
            <a:br>
              <a:rPr lang="ru-RU" dirty="0" smtClean="0"/>
            </a:br>
            <a:endParaRPr lang="ru-RU"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571481"/>
            <a:ext cx="7772400" cy="1143008"/>
          </a:xfrm>
        </p:spPr>
        <p:txBody>
          <a:bodyPr/>
          <a:lstStyle/>
          <a:p>
            <a:r>
              <a:rPr lang="ru-RU" dirty="0" smtClean="0"/>
              <a:t>Педагогическое кредо</a:t>
            </a:r>
            <a:endParaRPr lang="ru-RU" dirty="0"/>
          </a:p>
        </p:txBody>
      </p:sp>
      <p:sp>
        <p:nvSpPr>
          <p:cNvPr id="3" name="Подзаголовок 2"/>
          <p:cNvSpPr>
            <a:spLocks noGrp="1"/>
          </p:cNvSpPr>
          <p:nvPr>
            <p:ph type="subTitle" idx="1"/>
          </p:nvPr>
        </p:nvSpPr>
        <p:spPr>
          <a:xfrm>
            <a:off x="642910" y="3000372"/>
            <a:ext cx="7786742" cy="2638428"/>
          </a:xfrm>
        </p:spPr>
        <p:txBody>
          <a:bodyPr>
            <a:normAutofit/>
          </a:bodyPr>
          <a:lstStyle/>
          <a:p>
            <a:r>
              <a:rPr lang="ru-RU" sz="4000" b="1" dirty="0" smtClean="0">
                <a:solidFill>
                  <a:srgbClr val="002060"/>
                </a:solidFill>
              </a:rPr>
              <a:t>«Ребёнок не сосуд, который надо наполнить, а огонь, который надо зажечь!»</a:t>
            </a:r>
            <a:endParaRPr lang="ru-RU" sz="4000" b="1" dirty="0">
              <a:solidFill>
                <a:srgbClr val="00206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0SC01102.jpg"/>
          <p:cNvPicPr>
            <a:picLocks noChangeAspect="1"/>
          </p:cNvPicPr>
          <p:nvPr/>
        </p:nvPicPr>
        <p:blipFill>
          <a:blip r:embed="rId2" cstate="print"/>
          <a:stretch>
            <a:fillRect/>
          </a:stretch>
        </p:blipFill>
        <p:spPr>
          <a:xfrm>
            <a:off x="428596" y="714356"/>
            <a:ext cx="3857652" cy="28932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Рисунок 4" descr="DSC01809.JPG"/>
          <p:cNvPicPr>
            <a:picLocks noChangeAspect="1"/>
          </p:cNvPicPr>
          <p:nvPr/>
        </p:nvPicPr>
        <p:blipFill>
          <a:blip r:embed="rId3" cstate="print"/>
          <a:stretch>
            <a:fillRect/>
          </a:stretch>
        </p:blipFill>
        <p:spPr>
          <a:xfrm>
            <a:off x="4929190" y="660801"/>
            <a:ext cx="3929058" cy="29467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Рисунок 5" descr="DSC01485.JPG"/>
          <p:cNvPicPr>
            <a:picLocks noChangeAspect="1"/>
          </p:cNvPicPr>
          <p:nvPr/>
        </p:nvPicPr>
        <p:blipFill>
          <a:blip r:embed="rId4" cstate="print"/>
          <a:stretch>
            <a:fillRect/>
          </a:stretch>
        </p:blipFill>
        <p:spPr>
          <a:xfrm>
            <a:off x="4857752" y="3683287"/>
            <a:ext cx="4000527" cy="30003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214282" y="3929066"/>
            <a:ext cx="4286280" cy="1631216"/>
          </a:xfrm>
          <a:prstGeom prst="rect">
            <a:avLst/>
          </a:prstGeom>
          <a:noFill/>
        </p:spPr>
        <p:txBody>
          <a:bodyPr wrap="square" rtlCol="0">
            <a:spAutoFit/>
          </a:bodyPr>
          <a:lstStyle/>
          <a:p>
            <a:pPr lvl="0" algn="ctr" fontAlgn="base">
              <a:spcBef>
                <a:spcPct val="0"/>
              </a:spcBef>
              <a:spcAft>
                <a:spcPct val="0"/>
              </a:spcAft>
            </a:pPr>
            <a:r>
              <a:rPr lang="ru-RU" sz="2000" b="1" dirty="0" smtClean="0">
                <a:solidFill>
                  <a:srgbClr val="0070C0"/>
                </a:solidFill>
                <a:latin typeface="+mj-lt"/>
                <a:ea typeface="Times New Roman" pitchFamily="18" charset="0"/>
                <a:cs typeface="Arial" pitchFamily="34" charset="0"/>
              </a:rPr>
              <a:t>Чтобы сильными, смелыми быть,</a:t>
            </a:r>
            <a:endParaRPr lang="ru-RU" sz="2000" b="1" dirty="0" smtClean="0">
              <a:solidFill>
                <a:srgbClr val="0070C0"/>
              </a:solidFill>
              <a:latin typeface="+mj-lt"/>
              <a:cs typeface="Arial" pitchFamily="34" charset="0"/>
            </a:endParaRPr>
          </a:p>
          <a:p>
            <a:pPr lvl="0" algn="ctr" eaLnBrk="0" fontAlgn="base" hangingPunct="0">
              <a:spcBef>
                <a:spcPct val="0"/>
              </a:spcBef>
              <a:spcAft>
                <a:spcPct val="0"/>
              </a:spcAft>
            </a:pPr>
            <a:r>
              <a:rPr lang="ru-RU" sz="2000" b="1" dirty="0" smtClean="0">
                <a:solidFill>
                  <a:srgbClr val="0070C0"/>
                </a:solidFill>
                <a:latin typeface="+mj-lt"/>
                <a:ea typeface="Times New Roman" pitchFamily="18" charset="0"/>
                <a:cs typeface="Arial" pitchFamily="34" charset="0"/>
              </a:rPr>
              <a:t> Должны все ребята со спортом дружить.</a:t>
            </a:r>
          </a:p>
          <a:p>
            <a:pPr lvl="0" algn="ctr" eaLnBrk="0" fontAlgn="base" hangingPunct="0">
              <a:spcBef>
                <a:spcPct val="0"/>
              </a:spcBef>
              <a:spcAft>
                <a:spcPct val="0"/>
              </a:spcAft>
            </a:pPr>
            <a:r>
              <a:rPr lang="ru-RU" sz="2000" b="1" dirty="0" smtClean="0">
                <a:solidFill>
                  <a:srgbClr val="0070C0"/>
                </a:solidFill>
                <a:latin typeface="+mj-lt"/>
                <a:ea typeface="Times New Roman" pitchFamily="18" charset="0"/>
                <a:cs typeface="Arial" pitchFamily="34" charset="0"/>
              </a:rPr>
              <a:t> Делать зарядку и закаляться,</a:t>
            </a:r>
            <a:endParaRPr lang="ru-RU" sz="2000" b="1" dirty="0" smtClean="0">
              <a:solidFill>
                <a:srgbClr val="0070C0"/>
              </a:solidFill>
              <a:latin typeface="+mj-lt"/>
              <a:cs typeface="Arial" pitchFamily="34" charset="0"/>
            </a:endParaRPr>
          </a:p>
          <a:p>
            <a:pPr lvl="0" algn="ctr" eaLnBrk="0" fontAlgn="base" hangingPunct="0">
              <a:spcBef>
                <a:spcPct val="0"/>
              </a:spcBef>
              <a:spcAft>
                <a:spcPct val="0"/>
              </a:spcAft>
            </a:pPr>
            <a:r>
              <a:rPr lang="ru-RU" sz="2000" b="1" dirty="0" smtClean="0">
                <a:solidFill>
                  <a:srgbClr val="0070C0"/>
                </a:solidFill>
                <a:latin typeface="+mj-lt"/>
                <a:ea typeface="Times New Roman" pitchFamily="18" charset="0"/>
                <a:cs typeface="Arial" pitchFamily="34" charset="0"/>
              </a:rPr>
              <a:t>И физкультурой всегда заниматься!</a:t>
            </a:r>
            <a:endParaRPr lang="ru-RU" sz="2000" b="1" dirty="0" smtClean="0">
              <a:solidFill>
                <a:srgbClr val="0070C0"/>
              </a:solidFill>
              <a:latin typeface="+mj-lt"/>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SC00728.JPG"/>
          <p:cNvPicPr>
            <a:picLocks noChangeAspect="1"/>
          </p:cNvPicPr>
          <p:nvPr/>
        </p:nvPicPr>
        <p:blipFill>
          <a:blip r:embed="rId2" cstate="print"/>
          <a:stretch>
            <a:fillRect/>
          </a:stretch>
        </p:blipFill>
        <p:spPr>
          <a:xfrm>
            <a:off x="214282" y="428604"/>
            <a:ext cx="4143404" cy="31075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Рисунок 3" descr="DSC02292.JPG"/>
          <p:cNvPicPr>
            <a:picLocks noChangeAspect="1"/>
          </p:cNvPicPr>
          <p:nvPr/>
        </p:nvPicPr>
        <p:blipFill>
          <a:blip r:embed="rId3" cstate="print"/>
          <a:stretch>
            <a:fillRect/>
          </a:stretch>
        </p:blipFill>
        <p:spPr>
          <a:xfrm>
            <a:off x="214282" y="3643314"/>
            <a:ext cx="4071966" cy="30539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Рисунок 5" descr="0SC01417.jpg"/>
          <p:cNvPicPr>
            <a:picLocks noChangeAspect="1"/>
          </p:cNvPicPr>
          <p:nvPr/>
        </p:nvPicPr>
        <p:blipFill>
          <a:blip r:embed="rId4" cstate="print"/>
          <a:stretch>
            <a:fillRect/>
          </a:stretch>
        </p:blipFill>
        <p:spPr>
          <a:xfrm>
            <a:off x="4643438" y="357166"/>
            <a:ext cx="4119559" cy="3089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4857752" y="4071942"/>
            <a:ext cx="3643338" cy="830997"/>
          </a:xfrm>
          <a:prstGeom prst="rect">
            <a:avLst/>
          </a:prstGeom>
          <a:noFill/>
        </p:spPr>
        <p:txBody>
          <a:bodyPr wrap="square" rtlCol="0">
            <a:spAutoFit/>
          </a:bodyPr>
          <a:lstStyle/>
          <a:p>
            <a:pPr algn="ctr"/>
            <a:r>
              <a:rPr lang="ru-RU" sz="2400" dirty="0" smtClean="0">
                <a:solidFill>
                  <a:srgbClr val="0070C0"/>
                </a:solidFill>
                <a:latin typeface="+mj-lt"/>
              </a:rPr>
              <a:t>Знаю, как увлечь ребят,</a:t>
            </a:r>
          </a:p>
          <a:p>
            <a:pPr algn="ctr"/>
            <a:r>
              <a:rPr lang="ru-RU" sz="2400" dirty="0" smtClean="0">
                <a:solidFill>
                  <a:srgbClr val="0070C0"/>
                </a:solidFill>
                <a:latin typeface="+mj-lt"/>
              </a:rPr>
              <a:t>Шалунишек – дошколят.</a:t>
            </a:r>
            <a:endParaRPr lang="ru-RU" sz="2400" dirty="0">
              <a:solidFill>
                <a:srgbClr val="0070C0"/>
              </a:solidFill>
              <a:latin typeface="+mj-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SC00147.JPG"/>
          <p:cNvPicPr>
            <a:picLocks noChangeAspect="1"/>
          </p:cNvPicPr>
          <p:nvPr/>
        </p:nvPicPr>
        <p:blipFill>
          <a:blip r:embed="rId2" cstate="print"/>
          <a:stretch>
            <a:fillRect/>
          </a:stretch>
        </p:blipFill>
        <p:spPr>
          <a:xfrm>
            <a:off x="214282" y="214290"/>
            <a:ext cx="3929090" cy="2946818"/>
          </a:xfrm>
          <a:prstGeom prst="rect">
            <a:avLst/>
          </a:prstGeom>
          <a:ln>
            <a:noFill/>
          </a:ln>
          <a:effectLst>
            <a:softEdge rad="112500"/>
          </a:effectLst>
        </p:spPr>
      </p:pic>
      <p:pic>
        <p:nvPicPr>
          <p:cNvPr id="3" name="Рисунок 2" descr="DSC00154.JPG"/>
          <p:cNvPicPr>
            <a:picLocks noChangeAspect="1"/>
          </p:cNvPicPr>
          <p:nvPr/>
        </p:nvPicPr>
        <p:blipFill>
          <a:blip r:embed="rId3" cstate="print"/>
          <a:stretch>
            <a:fillRect/>
          </a:stretch>
        </p:blipFill>
        <p:spPr>
          <a:xfrm>
            <a:off x="4929190" y="214290"/>
            <a:ext cx="3929057" cy="2946793"/>
          </a:xfrm>
          <a:prstGeom prst="rect">
            <a:avLst/>
          </a:prstGeom>
          <a:ln>
            <a:noFill/>
          </a:ln>
          <a:effectLst>
            <a:softEdge rad="112500"/>
          </a:effectLst>
        </p:spPr>
      </p:pic>
      <p:pic>
        <p:nvPicPr>
          <p:cNvPr id="4" name="Рисунок 3" descr="0SC01293.jpg"/>
          <p:cNvPicPr>
            <a:picLocks noChangeAspect="1"/>
          </p:cNvPicPr>
          <p:nvPr/>
        </p:nvPicPr>
        <p:blipFill>
          <a:blip r:embed="rId4" cstate="print"/>
          <a:stretch>
            <a:fillRect/>
          </a:stretch>
        </p:blipFill>
        <p:spPr>
          <a:xfrm>
            <a:off x="214282" y="3500438"/>
            <a:ext cx="4024309" cy="3018232"/>
          </a:xfrm>
          <a:prstGeom prst="rect">
            <a:avLst/>
          </a:prstGeom>
          <a:ln>
            <a:noFill/>
          </a:ln>
          <a:effectLst>
            <a:softEdge rad="112500"/>
          </a:effectLst>
        </p:spPr>
      </p:pic>
      <p:pic>
        <p:nvPicPr>
          <p:cNvPr id="5" name="Рисунок 4" descr="0SC01307.jpg"/>
          <p:cNvPicPr>
            <a:picLocks noChangeAspect="1"/>
          </p:cNvPicPr>
          <p:nvPr/>
        </p:nvPicPr>
        <p:blipFill>
          <a:blip r:embed="rId5" cstate="print"/>
          <a:stretch>
            <a:fillRect/>
          </a:stretch>
        </p:blipFill>
        <p:spPr>
          <a:xfrm>
            <a:off x="4857752" y="3500438"/>
            <a:ext cx="4000496" cy="300037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569</TotalTime>
  <Words>338</Words>
  <Application>Microsoft Office PowerPoint</Application>
  <PresentationFormat>Экран (4:3)</PresentationFormat>
  <Paragraphs>66</Paragraphs>
  <Slides>31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Поток</vt:lpstr>
      <vt:lpstr>Визитная карточка участника             конкурса  «Воспитатель года 2018»</vt:lpstr>
      <vt:lpstr>Муниципальное бюджетное общеобразовательное учреждение  Середская средняя школа  Дошкольная группа</vt:lpstr>
      <vt:lpstr>Презентация PowerPoint</vt:lpstr>
      <vt:lpstr>        «Не БОЙСЯ ТРУДНОСТЕЙ»</vt:lpstr>
      <vt:lpstr>       Каким должен быть воспитатель? Конечно добрым должен быть! Любить детей, любить ученье, Свою профессию любить!  Каким должен быть воспитатель?  Конечно щедрым должен быть! Всего себя без сожаленья  Он должен детям подарить!  </vt:lpstr>
      <vt:lpstr>Педагогическое кредо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Детское творчество</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Визитная карточка участника муниципального конкурса  «Воспитатель года 2018»</dc:title>
  <dc:creator>user</dc:creator>
  <cp:lastModifiedBy>светлана</cp:lastModifiedBy>
  <cp:revision>62</cp:revision>
  <dcterms:created xsi:type="dcterms:W3CDTF">2018-10-17T18:10:10Z</dcterms:created>
  <dcterms:modified xsi:type="dcterms:W3CDTF">2018-11-07T09:11:10Z</dcterms:modified>
</cp:coreProperties>
</file>